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5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notesSlides/notesSlide6.xml" ContentType="application/vnd.openxmlformats-officedocument.presentationml.notesSlide+xml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notesSlides/notesSlide7.xml" ContentType="application/vnd.openxmlformats-officedocument.presentationml.notesSlide+xml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notesSlides/notesSlide8.xml" ContentType="application/vnd.openxmlformats-officedocument.presentationml.notesSlide+xml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notesSlides/notesSlide9.xml" ContentType="application/vnd.openxmlformats-officedocument.presentationml.notesSlide+xml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notesSlides/notesSlide10.xml" ContentType="application/vnd.openxmlformats-officedocument.presentationml.notesSlide+xml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673" r:id="rId2"/>
    <p:sldId id="706" r:id="rId3"/>
    <p:sldId id="705" r:id="rId4"/>
    <p:sldId id="707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715" r:id="rId13"/>
    <p:sldId id="716" r:id="rId14"/>
    <p:sldId id="704" r:id="rId15"/>
    <p:sldId id="699" r:id="rId16"/>
    <p:sldId id="674" r:id="rId17"/>
    <p:sldId id="700" r:id="rId18"/>
    <p:sldId id="675" r:id="rId19"/>
    <p:sldId id="676" r:id="rId20"/>
    <p:sldId id="697" r:id="rId21"/>
    <p:sldId id="698" r:id="rId22"/>
    <p:sldId id="701" r:id="rId23"/>
    <p:sldId id="703" r:id="rId24"/>
    <p:sldId id="677" r:id="rId25"/>
    <p:sldId id="678" r:id="rId26"/>
    <p:sldId id="679" r:id="rId27"/>
    <p:sldId id="702" r:id="rId28"/>
    <p:sldId id="680" r:id="rId29"/>
    <p:sldId id="594" r:id="rId30"/>
    <p:sldId id="595" r:id="rId31"/>
    <p:sldId id="596" r:id="rId32"/>
    <p:sldId id="597" r:id="rId33"/>
    <p:sldId id="598" r:id="rId34"/>
    <p:sldId id="599" r:id="rId35"/>
    <p:sldId id="600" r:id="rId36"/>
    <p:sldId id="601" r:id="rId37"/>
    <p:sldId id="602" r:id="rId38"/>
    <p:sldId id="603" r:id="rId39"/>
    <p:sldId id="717" r:id="rId40"/>
    <p:sldId id="604" r:id="rId41"/>
    <p:sldId id="605" r:id="rId42"/>
    <p:sldId id="606" r:id="rId43"/>
    <p:sldId id="607" r:id="rId44"/>
    <p:sldId id="608" r:id="rId45"/>
    <p:sldId id="609" r:id="rId46"/>
    <p:sldId id="718" r:id="rId47"/>
    <p:sldId id="610" r:id="rId48"/>
    <p:sldId id="611" r:id="rId49"/>
    <p:sldId id="612" r:id="rId50"/>
    <p:sldId id="613" r:id="rId51"/>
    <p:sldId id="614" r:id="rId52"/>
    <p:sldId id="615" r:id="rId53"/>
    <p:sldId id="616" r:id="rId54"/>
    <p:sldId id="617" r:id="rId55"/>
    <p:sldId id="618" r:id="rId56"/>
    <p:sldId id="619" r:id="rId57"/>
    <p:sldId id="620" r:id="rId58"/>
    <p:sldId id="621" r:id="rId59"/>
    <p:sldId id="62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37">
          <p15:clr>
            <a:srgbClr val="A4A3A4"/>
          </p15:clr>
        </p15:guide>
        <p15:guide id="2" pos="19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2759"/>
  </p:normalViewPr>
  <p:slideViewPr>
    <p:cSldViewPr snapToGrid="0" snapToObjects="1" showGuides="1">
      <p:cViewPr varScale="1">
        <p:scale>
          <a:sx n="101" d="100"/>
          <a:sy n="101" d="100"/>
        </p:scale>
        <p:origin x="-2328" y="-112"/>
      </p:cViewPr>
      <p:guideLst>
        <p:guide orient="horz" pos="4237"/>
        <p:guide pos="1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45.emf"/><Relationship Id="rId5" Type="http://schemas.openxmlformats.org/officeDocument/2006/relationships/image" Target="../media/image50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49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49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Relationship Id="rId2" Type="http://schemas.openxmlformats.org/officeDocument/2006/relationships/image" Target="../media/image77.emf"/><Relationship Id="rId3" Type="http://schemas.openxmlformats.org/officeDocument/2006/relationships/image" Target="../media/image78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Relationship Id="rId2" Type="http://schemas.openxmlformats.org/officeDocument/2006/relationships/image" Target="../media/image80.emf"/><Relationship Id="rId3" Type="http://schemas.openxmlformats.org/officeDocument/2006/relationships/image" Target="../media/image8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9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7" Type="http://schemas.openxmlformats.org/officeDocument/2006/relationships/image" Target="../media/image100.emf"/><Relationship Id="rId1" Type="http://schemas.openxmlformats.org/officeDocument/2006/relationships/image" Target="../media/image94.emf"/><Relationship Id="rId2" Type="http://schemas.openxmlformats.org/officeDocument/2006/relationships/image" Target="../media/image95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image" Target="../media/image94.emf"/><Relationship Id="rId2" Type="http://schemas.openxmlformats.org/officeDocument/2006/relationships/image" Target="../media/image10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Relationship Id="rId2" Type="http://schemas.openxmlformats.org/officeDocument/2006/relationships/image" Target="../media/image10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13.emf"/><Relationship Id="rId1" Type="http://schemas.openxmlformats.org/officeDocument/2006/relationships/image" Target="../media/image7.emf"/><Relationship Id="rId2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Relationship Id="rId2" Type="http://schemas.openxmlformats.org/officeDocument/2006/relationships/image" Target="../media/image10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1" Type="http://schemas.openxmlformats.org/officeDocument/2006/relationships/image" Target="../media/image110.emf"/><Relationship Id="rId2" Type="http://schemas.openxmlformats.org/officeDocument/2006/relationships/image" Target="../media/image95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image" Target="../media/image110.emf"/><Relationship Id="rId2" Type="http://schemas.openxmlformats.org/officeDocument/2006/relationships/image" Target="../media/image115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110.emf"/><Relationship Id="rId1" Type="http://schemas.openxmlformats.org/officeDocument/2006/relationships/image" Target="../media/image118.emf"/><Relationship Id="rId2" Type="http://schemas.openxmlformats.org/officeDocument/2006/relationships/image" Target="../media/image119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5" Type="http://schemas.openxmlformats.org/officeDocument/2006/relationships/image" Target="../media/image125.emf"/><Relationship Id="rId6" Type="http://schemas.openxmlformats.org/officeDocument/2006/relationships/image" Target="../media/image126.emf"/><Relationship Id="rId7" Type="http://schemas.openxmlformats.org/officeDocument/2006/relationships/image" Target="../media/image127.emf"/><Relationship Id="rId1" Type="http://schemas.openxmlformats.org/officeDocument/2006/relationships/image" Target="../media/image121.emf"/><Relationship Id="rId2" Type="http://schemas.openxmlformats.org/officeDocument/2006/relationships/image" Target="../media/image122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4" Type="http://schemas.openxmlformats.org/officeDocument/2006/relationships/image" Target="../media/image130.emf"/><Relationship Id="rId5" Type="http://schemas.openxmlformats.org/officeDocument/2006/relationships/image" Target="../media/image131.emf"/><Relationship Id="rId6" Type="http://schemas.openxmlformats.org/officeDocument/2006/relationships/image" Target="../media/image132.emf"/><Relationship Id="rId7" Type="http://schemas.openxmlformats.org/officeDocument/2006/relationships/image" Target="../media/image133.emf"/><Relationship Id="rId1" Type="http://schemas.openxmlformats.org/officeDocument/2006/relationships/image" Target="../media/image94.emf"/><Relationship Id="rId2" Type="http://schemas.openxmlformats.org/officeDocument/2006/relationships/image" Target="../media/image12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1" Type="http://schemas.openxmlformats.org/officeDocument/2006/relationships/image" Target="../media/image134.emf"/><Relationship Id="rId2" Type="http://schemas.openxmlformats.org/officeDocument/2006/relationships/image" Target="../media/image135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5" Type="http://schemas.openxmlformats.org/officeDocument/2006/relationships/image" Target="../media/image144.emf"/><Relationship Id="rId6" Type="http://schemas.openxmlformats.org/officeDocument/2006/relationships/image" Target="../media/image145.emf"/><Relationship Id="rId7" Type="http://schemas.openxmlformats.org/officeDocument/2006/relationships/image" Target="../media/image146.emf"/><Relationship Id="rId8" Type="http://schemas.openxmlformats.org/officeDocument/2006/relationships/image" Target="../media/image147.emf"/><Relationship Id="rId1" Type="http://schemas.openxmlformats.org/officeDocument/2006/relationships/image" Target="../media/image140.emf"/><Relationship Id="rId2" Type="http://schemas.openxmlformats.org/officeDocument/2006/relationships/image" Target="../media/image141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5" Type="http://schemas.openxmlformats.org/officeDocument/2006/relationships/image" Target="../media/image152.emf"/><Relationship Id="rId1" Type="http://schemas.openxmlformats.org/officeDocument/2006/relationships/image" Target="../media/image148.emf"/><Relationship Id="rId2" Type="http://schemas.openxmlformats.org/officeDocument/2006/relationships/image" Target="../media/image14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156.emf"/><Relationship Id="rId6" Type="http://schemas.openxmlformats.org/officeDocument/2006/relationships/image" Target="../media/image157.emf"/><Relationship Id="rId7" Type="http://schemas.openxmlformats.org/officeDocument/2006/relationships/image" Target="../media/image158.emf"/><Relationship Id="rId8" Type="http://schemas.openxmlformats.org/officeDocument/2006/relationships/image" Target="../media/image159.emf"/><Relationship Id="rId9" Type="http://schemas.openxmlformats.org/officeDocument/2006/relationships/image" Target="../media/image160.emf"/><Relationship Id="rId10" Type="http://schemas.openxmlformats.org/officeDocument/2006/relationships/image" Target="../media/image161.emf"/><Relationship Id="rId11" Type="http://schemas.openxmlformats.org/officeDocument/2006/relationships/image" Target="../media/image162.emf"/><Relationship Id="rId1" Type="http://schemas.openxmlformats.org/officeDocument/2006/relationships/image" Target="../media/image153.emf"/><Relationship Id="rId2" Type="http://schemas.openxmlformats.org/officeDocument/2006/relationships/image" Target="../media/image15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21.emf"/><Relationship Id="rId9" Type="http://schemas.openxmlformats.org/officeDocument/2006/relationships/image" Target="../media/image22.emf"/><Relationship Id="rId10" Type="http://schemas.openxmlformats.org/officeDocument/2006/relationships/image" Target="../media/image23.emf"/><Relationship Id="rId11" Type="http://schemas.openxmlformats.org/officeDocument/2006/relationships/image" Target="../media/image24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58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5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3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6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>
                <a:solidFill>
                  <a:prstClr val="black"/>
                </a:solidFill>
              </a:rPr>
              <a:pPr/>
              <a:t>4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019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23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3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925834-BA89-8C4C-9940-6F394F12CD80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5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3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6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19/03/18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3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5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41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4" Type="http://schemas.openxmlformats.org/officeDocument/2006/relationships/image" Target="../media/image45.emf"/><Relationship Id="rId5" Type="http://schemas.openxmlformats.org/officeDocument/2006/relationships/image" Target="../media/image46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50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47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8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49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0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51.bin"/><Relationship Id="rId14" Type="http://schemas.openxmlformats.org/officeDocument/2006/relationships/image" Target="../media/image4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6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3.emf"/><Relationship Id="rId9" Type="http://schemas.openxmlformats.org/officeDocument/2006/relationships/oleObject" Target="../embeddings/oleObject49.bin"/><Relationship Id="rId10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56.emf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4" Type="http://schemas.openxmlformats.org/officeDocument/2006/relationships/image" Target="../media/image61.emf"/><Relationship Id="rId5" Type="http://schemas.openxmlformats.org/officeDocument/2006/relationships/image" Target="../media/image62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8.bin"/><Relationship Id="rId12" Type="http://schemas.openxmlformats.org/officeDocument/2006/relationships/image" Target="../media/image66.emf"/><Relationship Id="rId13" Type="http://schemas.openxmlformats.org/officeDocument/2006/relationships/oleObject" Target="../embeddings/oleObject59.bin"/><Relationship Id="rId14" Type="http://schemas.openxmlformats.org/officeDocument/2006/relationships/image" Target="../media/image67.emf"/><Relationship Id="rId15" Type="http://schemas.openxmlformats.org/officeDocument/2006/relationships/oleObject" Target="../embeddings/oleObject60.bin"/><Relationship Id="rId16" Type="http://schemas.openxmlformats.org/officeDocument/2006/relationships/image" Target="../media/image68.emf"/><Relationship Id="rId17" Type="http://schemas.openxmlformats.org/officeDocument/2006/relationships/oleObject" Target="../embeddings/oleObject61.bin"/><Relationship Id="rId18" Type="http://schemas.openxmlformats.org/officeDocument/2006/relationships/image" Target="../media/image69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4.bin"/><Relationship Id="rId4" Type="http://schemas.openxmlformats.org/officeDocument/2006/relationships/image" Target="../media/image63.emf"/><Relationship Id="rId5" Type="http://schemas.openxmlformats.org/officeDocument/2006/relationships/oleObject" Target="../embeddings/oleObject55.bin"/><Relationship Id="rId6" Type="http://schemas.openxmlformats.org/officeDocument/2006/relationships/image" Target="../media/image64.emf"/><Relationship Id="rId7" Type="http://schemas.openxmlformats.org/officeDocument/2006/relationships/oleObject" Target="../embeddings/oleObject56.bin"/><Relationship Id="rId8" Type="http://schemas.openxmlformats.org/officeDocument/2006/relationships/image" Target="../media/image65.emf"/><Relationship Id="rId9" Type="http://schemas.openxmlformats.org/officeDocument/2006/relationships/oleObject" Target="../embeddings/oleObject57.bin"/><Relationship Id="rId10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4" Type="http://schemas.openxmlformats.org/officeDocument/2006/relationships/image" Target="../media/image72.emf"/><Relationship Id="rId5" Type="http://schemas.openxmlformats.org/officeDocument/2006/relationships/image" Target="../media/image73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7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76.emf"/><Relationship Id="rId5" Type="http://schemas.openxmlformats.org/officeDocument/2006/relationships/oleObject" Target="../embeddings/oleObject66.bin"/><Relationship Id="rId6" Type="http://schemas.openxmlformats.org/officeDocument/2006/relationships/image" Target="../media/image77.emf"/><Relationship Id="rId7" Type="http://schemas.openxmlformats.org/officeDocument/2006/relationships/oleObject" Target="../embeddings/oleObject67.bin"/><Relationship Id="rId8" Type="http://schemas.openxmlformats.org/officeDocument/2006/relationships/image" Target="../media/image7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80.e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8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4" Type="http://schemas.openxmlformats.org/officeDocument/2006/relationships/image" Target="../media/image82.emf"/><Relationship Id="rId5" Type="http://schemas.openxmlformats.org/officeDocument/2006/relationships/oleObject" Target="../embeddings/oleObject72.bin"/><Relationship Id="rId6" Type="http://schemas.openxmlformats.org/officeDocument/2006/relationships/image" Target="../media/image83.emf"/><Relationship Id="rId7" Type="http://schemas.openxmlformats.org/officeDocument/2006/relationships/oleObject" Target="../embeddings/oleObject73.bin"/><Relationship Id="rId8" Type="http://schemas.openxmlformats.org/officeDocument/2006/relationships/image" Target="../media/image84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oleObject" Target="../embeddings/oleObject74.bin"/><Relationship Id="rId5" Type="http://schemas.openxmlformats.org/officeDocument/2006/relationships/image" Target="../media/image85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76.bin"/><Relationship Id="rId6" Type="http://schemas.openxmlformats.org/officeDocument/2006/relationships/image" Target="../media/image89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78.bin"/><Relationship Id="rId6" Type="http://schemas.openxmlformats.org/officeDocument/2006/relationships/image" Target="../media/image9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4" Type="http://schemas.openxmlformats.org/officeDocument/2006/relationships/image" Target="../media/image92.emf"/><Relationship Id="rId5" Type="http://schemas.openxmlformats.org/officeDocument/2006/relationships/oleObject" Target="../embeddings/oleObject80.bin"/><Relationship Id="rId6" Type="http://schemas.openxmlformats.org/officeDocument/2006/relationships/image" Target="../media/image93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5.bin"/><Relationship Id="rId12" Type="http://schemas.openxmlformats.org/officeDocument/2006/relationships/image" Target="../media/image98.emf"/><Relationship Id="rId13" Type="http://schemas.openxmlformats.org/officeDocument/2006/relationships/oleObject" Target="../embeddings/oleObject86.bin"/><Relationship Id="rId14" Type="http://schemas.openxmlformats.org/officeDocument/2006/relationships/image" Target="../media/image99.emf"/><Relationship Id="rId15" Type="http://schemas.openxmlformats.org/officeDocument/2006/relationships/oleObject" Target="../embeddings/oleObject87.bin"/><Relationship Id="rId16" Type="http://schemas.openxmlformats.org/officeDocument/2006/relationships/image" Target="../media/image100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1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82.bin"/><Relationship Id="rId6" Type="http://schemas.openxmlformats.org/officeDocument/2006/relationships/image" Target="../media/image95.emf"/><Relationship Id="rId7" Type="http://schemas.openxmlformats.org/officeDocument/2006/relationships/oleObject" Target="../embeddings/oleObject83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84.bin"/><Relationship Id="rId10" Type="http://schemas.openxmlformats.org/officeDocument/2006/relationships/image" Target="../media/image9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89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90.bin"/><Relationship Id="rId8" Type="http://schemas.openxmlformats.org/officeDocument/2006/relationships/image" Target="../media/image102.emf"/><Relationship Id="rId9" Type="http://schemas.openxmlformats.org/officeDocument/2006/relationships/oleObject" Target="../embeddings/oleObject91.bin"/><Relationship Id="rId10" Type="http://schemas.openxmlformats.org/officeDocument/2006/relationships/image" Target="../media/image103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4" Type="http://schemas.openxmlformats.org/officeDocument/2006/relationships/image" Target="../media/image104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105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106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108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4" Type="http://schemas.openxmlformats.org/officeDocument/2006/relationships/image" Target="../media/image109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104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3.bin"/><Relationship Id="rId12" Type="http://schemas.openxmlformats.org/officeDocument/2006/relationships/image" Target="../media/image112.emf"/><Relationship Id="rId13" Type="http://schemas.openxmlformats.org/officeDocument/2006/relationships/oleObject" Target="../embeddings/oleObject104.bin"/><Relationship Id="rId14" Type="http://schemas.openxmlformats.org/officeDocument/2006/relationships/image" Target="../media/image113.emf"/><Relationship Id="rId15" Type="http://schemas.openxmlformats.org/officeDocument/2006/relationships/oleObject" Target="../embeddings/oleObject105.bin"/><Relationship Id="rId16" Type="http://schemas.openxmlformats.org/officeDocument/2006/relationships/image" Target="../media/image114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9.bin"/><Relationship Id="rId4" Type="http://schemas.openxmlformats.org/officeDocument/2006/relationships/image" Target="../media/image110.e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95.e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102.bin"/><Relationship Id="rId10" Type="http://schemas.openxmlformats.org/officeDocument/2006/relationships/image" Target="../media/image11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4" Type="http://schemas.openxmlformats.org/officeDocument/2006/relationships/image" Target="../media/image110.emf"/><Relationship Id="rId5" Type="http://schemas.openxmlformats.org/officeDocument/2006/relationships/oleObject" Target="../embeddings/oleObject107.bin"/><Relationship Id="rId6" Type="http://schemas.openxmlformats.org/officeDocument/2006/relationships/image" Target="../media/image115.emf"/><Relationship Id="rId7" Type="http://schemas.openxmlformats.org/officeDocument/2006/relationships/oleObject" Target="../embeddings/oleObject108.bin"/><Relationship Id="rId8" Type="http://schemas.openxmlformats.org/officeDocument/2006/relationships/image" Target="../media/image116.emf"/><Relationship Id="rId9" Type="http://schemas.openxmlformats.org/officeDocument/2006/relationships/oleObject" Target="../embeddings/oleObject109.bin"/><Relationship Id="rId10" Type="http://schemas.openxmlformats.org/officeDocument/2006/relationships/image" Target="../media/image117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10.bin"/><Relationship Id="rId5" Type="http://schemas.openxmlformats.org/officeDocument/2006/relationships/image" Target="../media/image118.emf"/><Relationship Id="rId6" Type="http://schemas.openxmlformats.org/officeDocument/2006/relationships/oleObject" Target="../embeddings/oleObject111.bin"/><Relationship Id="rId7" Type="http://schemas.openxmlformats.org/officeDocument/2006/relationships/image" Target="../media/image119.emf"/><Relationship Id="rId8" Type="http://schemas.openxmlformats.org/officeDocument/2006/relationships/oleObject" Target="../embeddings/oleObject112.bin"/><Relationship Id="rId9" Type="http://schemas.openxmlformats.org/officeDocument/2006/relationships/image" Target="../media/image94.emf"/><Relationship Id="rId10" Type="http://schemas.openxmlformats.org/officeDocument/2006/relationships/oleObject" Target="../embeddings/oleObject113.bin"/><Relationship Id="rId11" Type="http://schemas.openxmlformats.org/officeDocument/2006/relationships/image" Target="../media/image110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8.bin"/><Relationship Id="rId12" Type="http://schemas.openxmlformats.org/officeDocument/2006/relationships/image" Target="../media/image125.emf"/><Relationship Id="rId13" Type="http://schemas.openxmlformats.org/officeDocument/2006/relationships/oleObject" Target="../embeddings/oleObject119.bin"/><Relationship Id="rId14" Type="http://schemas.openxmlformats.org/officeDocument/2006/relationships/image" Target="../media/image126.emf"/><Relationship Id="rId15" Type="http://schemas.openxmlformats.org/officeDocument/2006/relationships/oleObject" Target="../embeddings/oleObject120.bin"/><Relationship Id="rId16" Type="http://schemas.openxmlformats.org/officeDocument/2006/relationships/image" Target="../media/image127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4.bin"/><Relationship Id="rId4" Type="http://schemas.openxmlformats.org/officeDocument/2006/relationships/image" Target="../media/image121.e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122.emf"/><Relationship Id="rId7" Type="http://schemas.openxmlformats.org/officeDocument/2006/relationships/oleObject" Target="../embeddings/oleObject116.bin"/><Relationship Id="rId8" Type="http://schemas.openxmlformats.org/officeDocument/2006/relationships/image" Target="../media/image123.emf"/><Relationship Id="rId9" Type="http://schemas.openxmlformats.org/officeDocument/2006/relationships/oleObject" Target="../embeddings/oleObject117.bin"/><Relationship Id="rId10" Type="http://schemas.openxmlformats.org/officeDocument/2006/relationships/image" Target="../media/image124.emf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5.bin"/><Relationship Id="rId12" Type="http://schemas.openxmlformats.org/officeDocument/2006/relationships/image" Target="../media/image131.emf"/><Relationship Id="rId13" Type="http://schemas.openxmlformats.org/officeDocument/2006/relationships/oleObject" Target="../embeddings/oleObject126.bin"/><Relationship Id="rId14" Type="http://schemas.openxmlformats.org/officeDocument/2006/relationships/image" Target="../media/image132.emf"/><Relationship Id="rId15" Type="http://schemas.openxmlformats.org/officeDocument/2006/relationships/oleObject" Target="../embeddings/oleObject127.bin"/><Relationship Id="rId16" Type="http://schemas.openxmlformats.org/officeDocument/2006/relationships/image" Target="../media/image133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1.bin"/><Relationship Id="rId4" Type="http://schemas.openxmlformats.org/officeDocument/2006/relationships/image" Target="../media/image94.emf"/><Relationship Id="rId5" Type="http://schemas.openxmlformats.org/officeDocument/2006/relationships/oleObject" Target="../embeddings/oleObject122.bin"/><Relationship Id="rId6" Type="http://schemas.openxmlformats.org/officeDocument/2006/relationships/image" Target="../media/image128.emf"/><Relationship Id="rId7" Type="http://schemas.openxmlformats.org/officeDocument/2006/relationships/oleObject" Target="../embeddings/oleObject123.bin"/><Relationship Id="rId8" Type="http://schemas.openxmlformats.org/officeDocument/2006/relationships/image" Target="../media/image129.emf"/><Relationship Id="rId9" Type="http://schemas.openxmlformats.org/officeDocument/2006/relationships/oleObject" Target="../embeddings/oleObject124.bin"/><Relationship Id="rId10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2.bin"/><Relationship Id="rId12" Type="http://schemas.openxmlformats.org/officeDocument/2006/relationships/image" Target="../media/image137.emf"/><Relationship Id="rId13" Type="http://schemas.openxmlformats.org/officeDocument/2006/relationships/oleObject" Target="../embeddings/oleObject133.bin"/><Relationship Id="rId14" Type="http://schemas.openxmlformats.org/officeDocument/2006/relationships/image" Target="../media/image138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8.bin"/><Relationship Id="rId4" Type="http://schemas.openxmlformats.org/officeDocument/2006/relationships/image" Target="../media/image134.emf"/><Relationship Id="rId5" Type="http://schemas.openxmlformats.org/officeDocument/2006/relationships/oleObject" Target="../embeddings/oleObject129.bin"/><Relationship Id="rId6" Type="http://schemas.openxmlformats.org/officeDocument/2006/relationships/image" Target="../media/image135.emf"/><Relationship Id="rId7" Type="http://schemas.openxmlformats.org/officeDocument/2006/relationships/oleObject" Target="../embeddings/oleObject130.bin"/><Relationship Id="rId8" Type="http://schemas.openxmlformats.org/officeDocument/2006/relationships/image" Target="../media/image110.emf"/><Relationship Id="rId9" Type="http://schemas.openxmlformats.org/officeDocument/2006/relationships/oleObject" Target="../embeddings/oleObject131.bin"/><Relationship Id="rId10" Type="http://schemas.openxmlformats.org/officeDocument/2006/relationships/image" Target="../media/image13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8.bin"/><Relationship Id="rId12" Type="http://schemas.openxmlformats.org/officeDocument/2006/relationships/image" Target="../media/image144.emf"/><Relationship Id="rId13" Type="http://schemas.openxmlformats.org/officeDocument/2006/relationships/oleObject" Target="../embeddings/oleObject139.bin"/><Relationship Id="rId14" Type="http://schemas.openxmlformats.org/officeDocument/2006/relationships/image" Target="../media/image145.emf"/><Relationship Id="rId15" Type="http://schemas.openxmlformats.org/officeDocument/2006/relationships/oleObject" Target="../embeddings/oleObject140.bin"/><Relationship Id="rId16" Type="http://schemas.openxmlformats.org/officeDocument/2006/relationships/image" Target="../media/image146.emf"/><Relationship Id="rId17" Type="http://schemas.openxmlformats.org/officeDocument/2006/relationships/oleObject" Target="../embeddings/oleObject141.bin"/><Relationship Id="rId18" Type="http://schemas.openxmlformats.org/officeDocument/2006/relationships/image" Target="../media/image147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4.bin"/><Relationship Id="rId4" Type="http://schemas.openxmlformats.org/officeDocument/2006/relationships/image" Target="../media/image140.emf"/><Relationship Id="rId5" Type="http://schemas.openxmlformats.org/officeDocument/2006/relationships/oleObject" Target="../embeddings/oleObject135.bin"/><Relationship Id="rId6" Type="http://schemas.openxmlformats.org/officeDocument/2006/relationships/image" Target="../media/image141.emf"/><Relationship Id="rId7" Type="http://schemas.openxmlformats.org/officeDocument/2006/relationships/oleObject" Target="../embeddings/oleObject136.bin"/><Relationship Id="rId8" Type="http://schemas.openxmlformats.org/officeDocument/2006/relationships/image" Target="../media/image142.emf"/><Relationship Id="rId9" Type="http://schemas.openxmlformats.org/officeDocument/2006/relationships/oleObject" Target="../embeddings/oleObject137.bin"/><Relationship Id="rId10" Type="http://schemas.openxmlformats.org/officeDocument/2006/relationships/image" Target="../media/image143.em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6.bin"/><Relationship Id="rId12" Type="http://schemas.openxmlformats.org/officeDocument/2006/relationships/image" Target="../media/image152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2.bin"/><Relationship Id="rId4" Type="http://schemas.openxmlformats.org/officeDocument/2006/relationships/image" Target="../media/image148.emf"/><Relationship Id="rId5" Type="http://schemas.openxmlformats.org/officeDocument/2006/relationships/oleObject" Target="../embeddings/oleObject143.bin"/><Relationship Id="rId6" Type="http://schemas.openxmlformats.org/officeDocument/2006/relationships/image" Target="../media/image149.emf"/><Relationship Id="rId7" Type="http://schemas.openxmlformats.org/officeDocument/2006/relationships/oleObject" Target="../embeddings/oleObject144.bin"/><Relationship Id="rId8" Type="http://schemas.openxmlformats.org/officeDocument/2006/relationships/image" Target="../media/image150.emf"/><Relationship Id="rId9" Type="http://schemas.openxmlformats.org/officeDocument/2006/relationships/oleObject" Target="../embeddings/oleObject145.bin"/><Relationship Id="rId10" Type="http://schemas.openxmlformats.org/officeDocument/2006/relationships/image" Target="../media/image151.emf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0.bin"/><Relationship Id="rId20" Type="http://schemas.openxmlformats.org/officeDocument/2006/relationships/image" Target="../media/image160.emf"/><Relationship Id="rId21" Type="http://schemas.openxmlformats.org/officeDocument/2006/relationships/oleObject" Target="../embeddings/oleObject156.bin"/><Relationship Id="rId22" Type="http://schemas.openxmlformats.org/officeDocument/2006/relationships/image" Target="../media/image161.emf"/><Relationship Id="rId23" Type="http://schemas.openxmlformats.org/officeDocument/2006/relationships/oleObject" Target="../embeddings/oleObject157.bin"/><Relationship Id="rId24" Type="http://schemas.openxmlformats.org/officeDocument/2006/relationships/image" Target="../media/image162.emf"/><Relationship Id="rId10" Type="http://schemas.openxmlformats.org/officeDocument/2006/relationships/image" Target="../media/image155.emf"/><Relationship Id="rId11" Type="http://schemas.openxmlformats.org/officeDocument/2006/relationships/oleObject" Target="../embeddings/oleObject151.bin"/><Relationship Id="rId12" Type="http://schemas.openxmlformats.org/officeDocument/2006/relationships/image" Target="../media/image156.emf"/><Relationship Id="rId13" Type="http://schemas.openxmlformats.org/officeDocument/2006/relationships/oleObject" Target="../embeddings/oleObject152.bin"/><Relationship Id="rId14" Type="http://schemas.openxmlformats.org/officeDocument/2006/relationships/image" Target="../media/image157.emf"/><Relationship Id="rId15" Type="http://schemas.openxmlformats.org/officeDocument/2006/relationships/oleObject" Target="../embeddings/oleObject153.bin"/><Relationship Id="rId16" Type="http://schemas.openxmlformats.org/officeDocument/2006/relationships/image" Target="../media/image158.emf"/><Relationship Id="rId17" Type="http://schemas.openxmlformats.org/officeDocument/2006/relationships/oleObject" Target="../embeddings/oleObject154.bin"/><Relationship Id="rId18" Type="http://schemas.openxmlformats.org/officeDocument/2006/relationships/image" Target="../media/image159.emf"/><Relationship Id="rId19" Type="http://schemas.openxmlformats.org/officeDocument/2006/relationships/oleObject" Target="../embeddings/oleObject155.bin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7.bin"/><Relationship Id="rId4" Type="http://schemas.openxmlformats.org/officeDocument/2006/relationships/image" Target="../media/image153.emf"/><Relationship Id="rId5" Type="http://schemas.openxmlformats.org/officeDocument/2006/relationships/oleObject" Target="../embeddings/oleObject148.bin"/><Relationship Id="rId6" Type="http://schemas.openxmlformats.org/officeDocument/2006/relationships/image" Target="../media/image150.emf"/><Relationship Id="rId7" Type="http://schemas.openxmlformats.org/officeDocument/2006/relationships/oleObject" Target="../embeddings/oleObject149.bin"/><Relationship Id="rId8" Type="http://schemas.openxmlformats.org/officeDocument/2006/relationships/image" Target="../media/image15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1.e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12.emf"/><Relationship Id="rId15" Type="http://schemas.openxmlformats.org/officeDocument/2006/relationships/oleObject" Target="../embeddings/oleObject11.bin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20" Type="http://schemas.openxmlformats.org/officeDocument/2006/relationships/image" Target="../media/image22.emf"/><Relationship Id="rId21" Type="http://schemas.openxmlformats.org/officeDocument/2006/relationships/oleObject" Target="../embeddings/oleObject21.bin"/><Relationship Id="rId22" Type="http://schemas.openxmlformats.org/officeDocument/2006/relationships/image" Target="../media/image23.emf"/><Relationship Id="rId23" Type="http://schemas.openxmlformats.org/officeDocument/2006/relationships/oleObject" Target="../embeddings/oleObject22.bin"/><Relationship Id="rId24" Type="http://schemas.openxmlformats.org/officeDocument/2006/relationships/image" Target="../media/image24.emf"/><Relationship Id="rId10" Type="http://schemas.openxmlformats.org/officeDocument/2006/relationships/image" Target="../media/image17.emf"/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8.e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19.emf"/><Relationship Id="rId15" Type="http://schemas.openxmlformats.org/officeDocument/2006/relationships/oleObject" Target="../embeddings/oleObject18.bin"/><Relationship Id="rId16" Type="http://schemas.openxmlformats.org/officeDocument/2006/relationships/image" Target="../media/image20.emf"/><Relationship Id="rId17" Type="http://schemas.openxmlformats.org/officeDocument/2006/relationships/oleObject" Target="../embeddings/oleObject19.bin"/><Relationship Id="rId18" Type="http://schemas.openxmlformats.org/officeDocument/2006/relationships/image" Target="../media/image21.emf"/><Relationship Id="rId19" Type="http://schemas.openxmlformats.org/officeDocument/2006/relationships/oleObject" Target="../embeddings/oleObject20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7.bin"/><Relationship Id="rId12" Type="http://schemas.openxmlformats.org/officeDocument/2006/relationships/image" Target="../media/image2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26.bin"/><Relationship Id="rId1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-185737" y="200026"/>
            <a:ext cx="9144000" cy="400050"/>
          </a:xfrm>
        </p:spPr>
        <p:txBody>
          <a:bodyPr>
            <a:normAutofit fontScale="90000"/>
          </a:bodyPr>
          <a:lstStyle/>
          <a:p>
            <a:r>
              <a:rPr lang="en-GB" sz="3323" dirty="0" smtClean="0" smtId="1"/>
              <a:t>4 tutorials uploaded to DLE</a:t>
            </a:r>
            <a:endParaRPr lang="en-GB" sz="332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887990"/>
            <a:ext cx="5772151" cy="5812848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28750" y="4829175"/>
            <a:ext cx="1871663" cy="7286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00414" y="3486150"/>
            <a:ext cx="3657599" cy="134302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58013" y="3486150"/>
            <a:ext cx="104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Id="1"/>
              <a:t>Tutorials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97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controlled inverted pendulum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7645" y="59072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From the state space representation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615699" y="1450980"/>
          <a:ext cx="53133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55" name="Equation" r:id="rId3" imgW="2984500" imgH="609600" progId="Equation.3">
                  <p:embed/>
                </p:oleObj>
              </mc:Choice>
              <mc:Fallback>
                <p:oleObj name="Equation" r:id="rId3" imgW="2984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99" y="1450980"/>
                        <a:ext cx="531336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36563" y="4935538"/>
          <a:ext cx="23431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56" name="Equation" r:id="rId5" imgW="1295400" imgH="609600" progId="Equation.3">
                  <p:embed/>
                </p:oleObj>
              </mc:Choice>
              <mc:Fallback>
                <p:oleObj name="Equation" r:id="rId5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4935538"/>
                        <a:ext cx="23431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130275" y="5075071"/>
            <a:ext cx="2798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Where output y is the pendulum angle </a:t>
            </a:r>
            <a:r>
              <a:rPr lang="en-US" sz="2000" dirty="0" err="1">
                <a:solidFill>
                  <a:prstClr val="black"/>
                </a:solidFill>
              </a:rPr>
              <a:t>θ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38138" y="2828925"/>
          <a:ext cx="7643812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657" name="Equation" r:id="rId7" imgW="4292600" imgH="1155700" progId="Equation.DSMT4">
                  <p:embed/>
                </p:oleObj>
              </mc:Choice>
              <mc:Fallback>
                <p:oleObj name="Equation" r:id="rId7" imgW="4292600" imgH="1155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2828925"/>
                        <a:ext cx="7643812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543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14338" y="3917950"/>
          <a:ext cx="2817812" cy="1116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07" name="Equation" r:id="rId3" imgW="1955800" imgH="774700" progId="Equation.3">
                  <p:embed/>
                </p:oleObj>
              </mc:Choice>
              <mc:Fallback>
                <p:oleObj name="Equation" r:id="rId3" imgW="19558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38" y="3917950"/>
                        <a:ext cx="2817812" cy="1116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14042" y="3290558"/>
            <a:ext cx="6831531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solidFill>
                  <a:prstClr val="black"/>
                </a:solidFill>
                <a:latin typeface="Arial" charset="0"/>
              </a:rPr>
              <a:t>We can write the state space system matrices as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941888" y="3659188"/>
          <a:ext cx="1754187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08" name="Equation" r:id="rId5" imgW="1219200" imgH="1092200" progId="Equation.3">
                  <p:embed/>
                </p:oleObj>
              </mc:Choice>
              <mc:Fallback>
                <p:oleObj name="Equation" r:id="rId5" imgW="1219200" imgH="1092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1888" y="3659188"/>
                        <a:ext cx="1754187" cy="1571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28412" y="5593250"/>
          <a:ext cx="1261697" cy="420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09" name="Equation" r:id="rId7" imgW="876300" imgH="292100" progId="Equation.3">
                  <p:embed/>
                </p:oleObj>
              </mc:Choice>
              <mc:Fallback>
                <p:oleObj name="Equation" r:id="rId7" imgW="876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8412" y="5593250"/>
                        <a:ext cx="1261697" cy="420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28408" y="2346798"/>
          <a:ext cx="2162908" cy="91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10" name="Equation" r:id="rId9" imgW="1295400" imgH="609600" progId="Equation.3">
                  <p:embed/>
                </p:oleObj>
              </mc:Choice>
              <mc:Fallback>
                <p:oleObj name="Equation" r:id="rId9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408" y="2346798"/>
                        <a:ext cx="2162908" cy="910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05912" y="826477"/>
          <a:ext cx="6699738" cy="169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711" name="Equation" r:id="rId11" imgW="4076700" imgH="1155700" progId="Equation.3">
                  <p:embed/>
                </p:oleObj>
              </mc:Choice>
              <mc:Fallback>
                <p:oleObj name="Equation" r:id="rId11" imgW="40767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12" y="826477"/>
                        <a:ext cx="6699738" cy="1693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14042" y="641811"/>
            <a:ext cx="6831531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46" dirty="0">
                <a:solidFill>
                  <a:prstClr val="black"/>
                </a:solidFill>
                <a:latin typeface="Arial" charset="0"/>
              </a:rPr>
              <a:t>From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controlled 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2603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90513" y="5230813"/>
          <a:ext cx="27336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89" name="Equation" r:id="rId3" imgW="1511300" imgH="863600" progId="Equation.3">
                  <p:embed/>
                </p:oleObj>
              </mc:Choice>
              <mc:Fallback>
                <p:oleObj name="Equation" r:id="rId3" imgW="15113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3" y="5230813"/>
                        <a:ext cx="273367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71500" y="3554413"/>
          <a:ext cx="5743575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690" name="Equation" r:id="rId5" imgW="3225800" imgH="850900" progId="Equation.DSMT4">
                  <p:embed/>
                </p:oleObj>
              </mc:Choice>
              <mc:Fallback>
                <p:oleObj name="Equation" r:id="rId5" imgW="32258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554413"/>
                        <a:ext cx="5743575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  <a:latin typeface="Arial" charset="0"/>
              </a:rPr>
              <a:t>Augmenting positional state</a:t>
            </a:r>
            <a:endParaRPr lang="en-US" sz="32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058" y="609600"/>
            <a:ext cx="8649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In practice we may want to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control cart position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as well as angle and angular velocity!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Otherwise it might never stop moving!</a:t>
            </a:r>
          </a:p>
          <a:p>
            <a:endParaRPr lang="en-US" sz="2000" dirty="0" smtClean="0">
              <a:solidFill>
                <a:prstClr val="black"/>
              </a:solidFill>
              <a:latin typeface="Arial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We can add a third state x</a:t>
            </a:r>
            <a:r>
              <a:rPr lang="en-US" sz="2000" baseline="-25000" dirty="0" smtClean="0">
                <a:solidFill>
                  <a:prstClr val="black"/>
                </a:solidFill>
                <a:latin typeface="Arial" charset="0"/>
              </a:rPr>
              <a:t>3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 to represent cart position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Since the control signal is cart velocity, the differential of  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Arial" charset="0"/>
              </a:rPr>
              <a:t>3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is simply given by the input velocity control signal </a:t>
            </a:r>
          </a:p>
          <a:p>
            <a:endParaRPr lang="en-US" sz="2000" dirty="0" smtClean="0">
              <a:solidFill>
                <a:prstClr val="black"/>
              </a:solidFill>
              <a:latin typeface="Arial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Therefore we can write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3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586038" y="4184650"/>
          <a:ext cx="27336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3" name="Equation" r:id="rId3" imgW="1511300" imgH="863600" progId="Equation.3">
                  <p:embed/>
                </p:oleObj>
              </mc:Choice>
              <mc:Fallback>
                <p:oleObj name="Equation" r:id="rId3" imgW="15113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4184650"/>
                        <a:ext cx="273367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93725" y="1323975"/>
          <a:ext cx="7643813" cy="250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14" name="Equation" r:id="rId5" imgW="4292600" imgH="1574800" progId="Equation.3">
                  <p:embed/>
                </p:oleObj>
              </mc:Choice>
              <mc:Fallback>
                <p:oleObj name="Equation" r:id="rId5" imgW="4292600" imgH="157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1323975"/>
                        <a:ext cx="7643813" cy="250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prstClr val="black"/>
                </a:solidFill>
                <a:latin typeface="Arial" charset="0"/>
              </a:rPr>
              <a:t>Augmenting positional state</a:t>
            </a:r>
            <a:endParaRPr lang="en-US" sz="32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058" y="609600"/>
            <a:ext cx="8649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Arial" charset="0"/>
              </a:rPr>
              <a:t>S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ubstituting in value for the coefficients leads to the expression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57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81325" y="1772141"/>
            <a:ext cx="6682154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7 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 err="1"/>
              <a:t>Luenberger</a:t>
            </a:r>
            <a:r>
              <a:rPr lang="en-GB" sz="3323" dirty="0"/>
              <a:t> observer</a:t>
            </a:r>
          </a:p>
        </p:txBody>
      </p:sp>
    </p:spTree>
    <p:extLst>
      <p:ext uri="{BB962C8B-B14F-4D97-AF65-F5344CB8AC3E}">
        <p14:creationId xmlns:p14="http://schemas.microsoft.com/office/powerpoint/2010/main" val="620591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233147"/>
            <a:ext cx="9144000" cy="11552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marL="428625" indent="-428625">
              <a:spcBef>
                <a:spcPct val="0"/>
              </a:spcBef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Full state feedback can be used to effectively control the plant</a:t>
            </a:r>
          </a:p>
          <a:p>
            <a:pPr marL="428625" indent="-428625">
              <a:spcBef>
                <a:spcPct val="0"/>
              </a:spcBef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This lets us specify behavior by using suitable feedback gain K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28725" y="0"/>
            <a:ext cx="6686550" cy="544331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/>
              <a:t>Direct state feedback control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790"/>
            <a:ext cx="9144000" cy="36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3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open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-9140" y="3010512"/>
            <a:ext cx="90314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Many procedures for control design assume the full state vector is available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is not always the case!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Measurements may require costly measurement devices 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It may also be impossible to measure all state variables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However it may be possible to construct an approximation to the full state vector using available measurements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The method of estimation essentially provides you with a virtual sensor!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An observer can estimate the states of the system from the output measurements. </a:t>
            </a:r>
          </a:p>
        </p:txBody>
      </p:sp>
      <p:pic>
        <p:nvPicPr>
          <p:cNvPr id="4" name="Picture 3" descr="StateFeedback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309" y="711125"/>
            <a:ext cx="4727381" cy="21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379385"/>
            <a:ext cx="9144000" cy="147861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571500" indent="-571500">
              <a:spcBef>
                <a:spcPct val="0"/>
              </a:spcBef>
              <a:buFont typeface="Arial" charset="0"/>
              <a:buChar char="•"/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/>
              <a:t>Full state often not available</a:t>
            </a:r>
          </a:p>
          <a:p>
            <a:r>
              <a:rPr lang="en-US" sz="2000" dirty="0"/>
              <a:t>So use an observer to estimate the full </a:t>
            </a:r>
            <a:r>
              <a:rPr lang="en-US" sz="2000" dirty="0" smtClean="0"/>
              <a:t>state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estimator here is open loop it can easily diverge from the true </a:t>
            </a:r>
            <a:r>
              <a:rPr lang="en-US" sz="2000" dirty="0" smtClean="0"/>
              <a:t>states</a:t>
            </a:r>
          </a:p>
          <a:p>
            <a:r>
              <a:rPr lang="en-US" sz="2000" dirty="0" smtClean="0"/>
              <a:t>This </a:t>
            </a:r>
            <a:r>
              <a:rPr lang="en-US" sz="2000" dirty="0"/>
              <a:t>can happen due to disturbances or an imprecise model of the plant</a:t>
            </a:r>
          </a:p>
          <a:p>
            <a:endParaRPr lang="en-US" sz="2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" y="0"/>
            <a:ext cx="9144001" cy="544331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/>
              <a:t>S</a:t>
            </a:r>
            <a:r>
              <a:rPr lang="en-US"/>
              <a:t>tate </a:t>
            </a:r>
            <a:r>
              <a:rPr lang="en-US" dirty="0"/>
              <a:t>feedback control using an observer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124"/>
            <a:ext cx="9144000" cy="36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33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6180" y="643521"/>
            <a:ext cx="531323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We can make an open loop estimate the state simulation using a model of the real state space </a:t>
            </a:r>
            <a:r>
              <a:rPr lang="en-US" sz="2000" dirty="0" smtClean="0">
                <a:latin typeface="Arial" charset="0"/>
              </a:rPr>
              <a:t>system</a:t>
            </a:r>
          </a:p>
          <a:p>
            <a:r>
              <a:rPr lang="en-US" sz="2000" dirty="0" smtClean="0">
                <a:latin typeface="Arial" charset="0"/>
              </a:rPr>
              <a:t>We call estimated state </a:t>
            </a:r>
            <a:r>
              <a:rPr lang="en-US" sz="2000" dirty="0" err="1" smtClean="0">
                <a:latin typeface="Arial" charset="0"/>
              </a:rPr>
              <a:t>Xhat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983512"/>
              </p:ext>
            </p:extLst>
          </p:nvPr>
        </p:nvGraphicFramePr>
        <p:xfrm>
          <a:off x="6248400" y="666750"/>
          <a:ext cx="1776413" cy="430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01" name="Equation" r:id="rId3" imgW="914400" imgH="228600" progId="Equation.DSMT4">
                  <p:embed/>
                </p:oleObj>
              </mc:Choice>
              <mc:Fallback>
                <p:oleObj name="Equation" r:id="rId3" imgW="91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666750"/>
                        <a:ext cx="1776413" cy="430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StateObserverContr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474" y="2039910"/>
            <a:ext cx="5785544" cy="43885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55751" y="4464406"/>
            <a:ext cx="27882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Open loop model </a:t>
            </a:r>
          </a:p>
          <a:p>
            <a:pPr algn="l"/>
            <a:r>
              <a:rPr lang="en-US" sz="2000" dirty="0">
                <a:latin typeface="Arial" charset="0"/>
              </a:rPr>
              <a:t>of system</a:t>
            </a:r>
          </a:p>
          <a:p>
            <a:pPr algn="l"/>
            <a:endParaRPr lang="en-US" sz="2000" dirty="0">
              <a:latin typeface="Arial" charset="0"/>
            </a:endParaRPr>
          </a:p>
          <a:p>
            <a:pPr algn="l"/>
            <a:r>
              <a:rPr lang="en-US" sz="2000" dirty="0">
                <a:latin typeface="Arial" charset="0"/>
              </a:rPr>
              <a:t>This is like a copy of the real system </a:t>
            </a:r>
            <a:endParaRPr lang="en-US" sz="2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79418" y="4692282"/>
            <a:ext cx="876332" cy="3907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24748" y="1453750"/>
            <a:ext cx="2419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State space system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512873" y="1952744"/>
            <a:ext cx="876332" cy="390751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open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</p:spTree>
    <p:extLst>
      <p:ext uri="{BB962C8B-B14F-4D97-AF65-F5344CB8AC3E}">
        <p14:creationId xmlns:p14="http://schemas.microsoft.com/office/powerpoint/2010/main" val="1323924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4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79992"/>
              </p:ext>
            </p:extLst>
          </p:nvPr>
        </p:nvGraphicFramePr>
        <p:xfrm>
          <a:off x="3038475" y="4021138"/>
          <a:ext cx="17526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46" name="Equation" r:id="rId3" imgW="901700" imgH="241300" progId="Equation.DSMT4">
                  <p:embed/>
                </p:oleObj>
              </mc:Choice>
              <mc:Fallback>
                <p:oleObj name="Equation" r:id="rId3" imgW="901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475" y="4021138"/>
                        <a:ext cx="1752600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0877" y="1976497"/>
            <a:ext cx="82854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The state estimation error is given </a:t>
            </a:r>
            <a:r>
              <a:rPr lang="en-US" sz="2000" dirty="0" smtClean="0">
                <a:latin typeface="Arial" charset="0"/>
              </a:rPr>
              <a:t>by the different between this estimate and the actual state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990558"/>
              </p:ext>
            </p:extLst>
          </p:nvPr>
        </p:nvGraphicFramePr>
        <p:xfrm>
          <a:off x="2266950" y="6269038"/>
          <a:ext cx="3554413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47" name="Equation" r:id="rId5" imgW="1828800" imgH="241300" progId="Equation.3">
                  <p:embed/>
                </p:oleObj>
              </mc:Choice>
              <mc:Fallback>
                <p:oleObj name="Equation" r:id="rId5" imgW="1828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6269038"/>
                        <a:ext cx="3554413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7820281"/>
              </p:ext>
            </p:extLst>
          </p:nvPr>
        </p:nvGraphicFramePr>
        <p:xfrm>
          <a:off x="3267835" y="2965749"/>
          <a:ext cx="1406769" cy="38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48" name="Equation" r:id="rId7" imgW="723900" imgH="203200" progId="Equation.DSMT4">
                  <p:embed/>
                </p:oleObj>
              </mc:Choice>
              <mc:Fallback>
                <p:oleObj name="Equation" r:id="rId7" imgW="723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7835" y="2965749"/>
                        <a:ext cx="1406769" cy="382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16309" y="5773010"/>
            <a:ext cx="82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Substituting in the state space equations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16309" y="570017"/>
            <a:ext cx="82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Analyzing the system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27149"/>
              </p:ext>
            </p:extLst>
          </p:nvPr>
        </p:nvGraphicFramePr>
        <p:xfrm>
          <a:off x="3648075" y="993775"/>
          <a:ext cx="17748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49"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8075" y="993775"/>
                        <a:ext cx="1774825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12435" y="1476493"/>
            <a:ext cx="5876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</a:t>
            </a:r>
            <a:r>
              <a:rPr lang="en-US" sz="2000" dirty="0" err="1">
                <a:latin typeface="Arial" charset="0"/>
              </a:rPr>
              <a:t>X</a:t>
            </a:r>
            <a:r>
              <a:rPr lang="en-US" sz="2000" dirty="0" err="1" smtClean="0">
                <a:latin typeface="Arial" charset="0"/>
              </a:rPr>
              <a:t>hat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is an open loop estimated state</a:t>
            </a:r>
          </a:p>
        </p:txBody>
      </p:sp>
      <p:sp>
        <p:nvSpPr>
          <p:cNvPr id="3" name="Rectangle 2"/>
          <p:cNvSpPr/>
          <p:nvPr/>
        </p:nvSpPr>
        <p:spPr>
          <a:xfrm>
            <a:off x="503648" y="3486625"/>
            <a:ext cx="5528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Differentiating both sides of this equation </a:t>
            </a:r>
            <a:r>
              <a:rPr lang="en-US" dirty="0" err="1" smtClean="0">
                <a:latin typeface="Arial" charset="0"/>
              </a:rPr>
              <a:t>w.r.t</a:t>
            </a:r>
            <a:r>
              <a:rPr lang="en-US" dirty="0" smtClean="0">
                <a:latin typeface="Arial" charset="0"/>
              </a:rPr>
              <a:t>. time</a:t>
            </a:r>
            <a:endParaRPr lang="en-US" dirty="0"/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315949"/>
              </p:ext>
            </p:extLst>
          </p:nvPr>
        </p:nvGraphicFramePr>
        <p:xfrm>
          <a:off x="3101544" y="5135562"/>
          <a:ext cx="17780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650" name="Equation" r:id="rId11" imgW="914400" imgH="190500" progId="Equation.DSMT4">
                  <p:embed/>
                </p:oleObj>
              </mc:Choice>
              <mc:Fallback>
                <p:oleObj name="Equation" r:id="rId11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544" y="5135562"/>
                        <a:ext cx="17780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39974" y="4569939"/>
            <a:ext cx="5198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From the actual state space model we know that 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67835" y="4488052"/>
            <a:ext cx="753832" cy="64751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908778" y="1449308"/>
            <a:ext cx="663222" cy="268524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open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</p:spTree>
    <p:extLst>
      <p:ext uri="{BB962C8B-B14F-4D97-AF65-F5344CB8AC3E}">
        <p14:creationId xmlns:p14="http://schemas.microsoft.com/office/powerpoint/2010/main" val="11208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" grpId="0"/>
      <p:bldP spid="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00200"/>
            <a:ext cx="9144000" cy="3457575"/>
          </a:xfrm>
        </p:spPr>
        <p:txBody>
          <a:bodyPr>
            <a:normAutofit fontScale="90000"/>
          </a:bodyPr>
          <a:lstStyle/>
          <a:p>
            <a:r>
              <a:rPr lang="en-GB" sz="3323" dirty="0" smtClean="0" smtId="1"/>
              <a:t>Tutorials show working through typical exam questions</a:t>
            </a:r>
            <a:br>
              <a:rPr lang="en-GB" sz="3323" dirty="0" smtClean="0" smtId="1"/>
            </a:br>
            <a:r>
              <a:rPr lang="en-GB" sz="3323" dirty="0" smtClean="0" smtId="1"/>
              <a:t/>
            </a:r>
            <a:br>
              <a:rPr lang="en-GB" sz="3323" dirty="0" smtClean="0" smtId="1"/>
            </a:br>
            <a:r>
              <a:rPr lang="en-GB" sz="3323" dirty="0" smtClean="0" smtId="1"/>
              <a:t>I will go through tutorials in extra sessions</a:t>
            </a:r>
            <a:br>
              <a:rPr lang="en-GB" sz="3323" dirty="0" smtClean="0" smtId="1"/>
            </a:br>
            <a:r>
              <a:rPr lang="en-GB" sz="3323" dirty="0" smtId="1"/>
              <a:t/>
            </a:r>
            <a:br>
              <a:rPr lang="en-GB" sz="3323" dirty="0" smtId="1"/>
            </a:br>
            <a:r>
              <a:rPr lang="en-GB" sz="3323" dirty="0" smtId="1"/>
              <a:t>S</a:t>
            </a:r>
            <a:r>
              <a:rPr lang="en-GB" sz="3323" dirty="0" smtClean="0" smtId="1"/>
              <a:t>ession tomorrow</a:t>
            </a:r>
            <a:br>
              <a:rPr lang="en-GB" sz="3323" dirty="0" smtClean="0" smtId="1"/>
            </a:br>
            <a:r>
              <a:rPr lang="en-US" sz="3323" dirty="0" smtId="1"/>
              <a:t>Room: BGB 005</a:t>
            </a:r>
            <a:br>
              <a:rPr lang="en-US" sz="3323" dirty="0" smtId="1"/>
            </a:br>
            <a:r>
              <a:rPr lang="en-US" sz="3323" dirty="0" smtClean="0" smtId="1"/>
              <a:t>Date: </a:t>
            </a:r>
            <a:r>
              <a:rPr lang="en-US" sz="3323" dirty="0" smtId="1"/>
              <a:t>Tuesday, 20/03/2018</a:t>
            </a:r>
            <a:br>
              <a:rPr lang="en-US" sz="3323" dirty="0" smtId="1"/>
            </a:br>
            <a:r>
              <a:rPr lang="en-US" sz="3323" dirty="0" smtId="1"/>
              <a:t>Time: </a:t>
            </a:r>
            <a:r>
              <a:rPr lang="en-US" sz="3323" dirty="0" smtClean="0" smtId="1"/>
              <a:t>12:00-14:00</a:t>
            </a:r>
            <a:br>
              <a:rPr lang="en-US" sz="3323" dirty="0" smtClean="0" smtId="1"/>
            </a:br>
            <a:r>
              <a:rPr lang="en-GB" sz="3323" dirty="0" smtId="1"/>
              <a:t/>
            </a:r>
            <a:br>
              <a:rPr lang="en-GB" sz="3323" dirty="0" smtId="1"/>
            </a:br>
            <a:r>
              <a:rPr lang="en-GB" sz="3323" dirty="0" smtClean="0" smtId="1"/>
              <a:t>Today I will also go through tips and hints to help you do the coursework</a:t>
            </a:r>
            <a:r>
              <a:rPr lang="en-GB" sz="3323" dirty="0" smtClean="0"/>
              <a:t/>
            </a:r>
            <a:br>
              <a:rPr lang="en-GB" sz="3323" dirty="0" smtClean="0"/>
            </a:br>
            <a:endParaRPr lang="en-GB" sz="3323" dirty="0"/>
          </a:p>
        </p:txBody>
      </p:sp>
    </p:spTree>
    <p:extLst>
      <p:ext uri="{BB962C8B-B14F-4D97-AF65-F5344CB8AC3E}">
        <p14:creationId xmlns:p14="http://schemas.microsoft.com/office/powerpoint/2010/main" val="24346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803500"/>
              </p:ext>
            </p:extLst>
          </p:nvPr>
        </p:nvGraphicFramePr>
        <p:xfrm>
          <a:off x="2436813" y="979488"/>
          <a:ext cx="320992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3" name="Equation" r:id="rId3" imgW="1651000" imgH="215900" progId="Equation.DSMT4">
                  <p:embed/>
                </p:oleObj>
              </mc:Choice>
              <mc:Fallback>
                <p:oleObj name="Equation" r:id="rId3" imgW="16510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979488"/>
                        <a:ext cx="3209925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49775"/>
              </p:ext>
            </p:extLst>
          </p:nvPr>
        </p:nvGraphicFramePr>
        <p:xfrm>
          <a:off x="2017713" y="1724025"/>
          <a:ext cx="2122487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4" name="Equation" r:id="rId5" imgW="1092200" imgH="241300" progId="Equation.3">
                  <p:embed/>
                </p:oleObj>
              </mc:Choice>
              <mc:Fallback>
                <p:oleObj name="Equation" r:id="rId5" imgW="1092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7713" y="1724025"/>
                        <a:ext cx="2122487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281068"/>
              </p:ext>
            </p:extLst>
          </p:nvPr>
        </p:nvGraphicFramePr>
        <p:xfrm>
          <a:off x="2018329" y="4649611"/>
          <a:ext cx="143192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5" name="Equation" r:id="rId7" imgW="736600" imgH="241300" progId="Equation.3">
                  <p:embed/>
                </p:oleObj>
              </mc:Choice>
              <mc:Fallback>
                <p:oleObj name="Equation" r:id="rId7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8329" y="4649611"/>
                        <a:ext cx="1431925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618302"/>
              </p:ext>
            </p:extLst>
          </p:nvPr>
        </p:nvGraphicFramePr>
        <p:xfrm>
          <a:off x="1919293" y="6037229"/>
          <a:ext cx="2221523" cy="4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6" name="Equation" r:id="rId9" imgW="1143000" imgH="241300" progId="Equation.DSMT4">
                  <p:embed/>
                </p:oleObj>
              </mc:Choice>
              <mc:Fallback>
                <p:oleObj name="Equation" r:id="rId9" imgW="1143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93" y="6037229"/>
                        <a:ext cx="2221523" cy="4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00650" y="556355"/>
            <a:ext cx="82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from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985294"/>
              </p:ext>
            </p:extLst>
          </p:nvPr>
        </p:nvGraphicFramePr>
        <p:xfrm>
          <a:off x="1996991" y="2397478"/>
          <a:ext cx="2198687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7" name="Equation" r:id="rId11" imgW="1130300" imgH="304800" progId="Equation.3">
                  <p:embed/>
                </p:oleObj>
              </mc:Choice>
              <mc:Fallback>
                <p:oleObj name="Equation" r:id="rId11" imgW="11303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6991" y="2397478"/>
                        <a:ext cx="2198687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063565"/>
              </p:ext>
            </p:extLst>
          </p:nvPr>
        </p:nvGraphicFramePr>
        <p:xfrm>
          <a:off x="2323958" y="3913772"/>
          <a:ext cx="1406769" cy="38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4558" name="Equation" r:id="rId13" imgW="723900" imgH="203200" progId="Equation.DSMT4">
                  <p:embed/>
                </p:oleObj>
              </mc:Choice>
              <mc:Fallback>
                <p:oleObj name="Equation" r:id="rId13" imgW="723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3958" y="3913772"/>
                        <a:ext cx="1406769" cy="382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9898" y="3079284"/>
            <a:ext cx="82854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But from before the state error is given by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0650" y="5344482"/>
            <a:ext cx="8845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state error at time t is given by the solution to this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open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</p:spTree>
    <p:extLst>
      <p:ext uri="{BB962C8B-B14F-4D97-AF65-F5344CB8AC3E}">
        <p14:creationId xmlns:p14="http://schemas.microsoft.com/office/powerpoint/2010/main" val="79831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207213"/>
              </p:ext>
            </p:extLst>
          </p:nvPr>
        </p:nvGraphicFramePr>
        <p:xfrm>
          <a:off x="606425" y="1347652"/>
          <a:ext cx="19018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061" name="Equation" r:id="rId3" imgW="977900" imgH="241300" progId="Equation.3">
                  <p:embed/>
                </p:oleObj>
              </mc:Choice>
              <mc:Fallback>
                <p:oleObj name="Equation" r:id="rId3" imgW="977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347652"/>
                        <a:ext cx="1901825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833" y="4764082"/>
            <a:ext cx="91401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Clearly we want error to go to zero at some (ideally short) value of time t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If A unstable then this will not happen and  the estimated state will diverge from the true state</a:t>
            </a: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note that for a given system, we cannot arbitrarily change the location of the eigenvalues of A,  because we cannot change A!</a:t>
            </a: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We need a formulation that lets us select the eigenvalue </a:t>
            </a:r>
            <a:r>
              <a:rPr lang="en-US" sz="2000" dirty="0" smtClean="0">
                <a:latin typeface="Arial" charset="0"/>
              </a:rPr>
              <a:t>locations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169" y="764178"/>
            <a:ext cx="8845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from the equation of error dynamics</a:t>
            </a:r>
            <a:endParaRPr lang="en-US" sz="2000" dirty="0">
              <a:latin typeface="Arial" charset="0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open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636" y="1973083"/>
            <a:ext cx="8921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been seen that the error dynamics depend on eigenvalues of 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048" y="2852998"/>
            <a:ext cx="1490578" cy="1791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4613" y="2768405"/>
            <a:ext cx="1593474" cy="181652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5215" y="2435556"/>
            <a:ext cx="41252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Want exponential decay of error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8617" y="2390525"/>
            <a:ext cx="3621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Don</a:t>
            </a:r>
            <a:r>
              <a:rPr lang="mr-IN" sz="2000" dirty="0">
                <a:latin typeface="Arial" charset="0"/>
              </a:rPr>
              <a:t>’</a:t>
            </a:r>
            <a:r>
              <a:rPr lang="en-US" sz="2000" dirty="0">
                <a:latin typeface="Arial" charset="0"/>
              </a:rPr>
              <a:t>t want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141541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  <p:bldP spid="13" grpId="0"/>
      <p:bldP spid="2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544331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Consider observer </a:t>
            </a:r>
            <a:r>
              <a:rPr lang="en-US" dirty="0"/>
              <a:t>prediction error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790"/>
            <a:ext cx="9144000" cy="361389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4981356"/>
            <a:ext cx="9144000" cy="1876644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defPPr>
              <a:defRPr lang="en-US"/>
            </a:defPPr>
            <a:lvl1pPr marL="571500" indent="-571500">
              <a:spcBef>
                <a:spcPct val="0"/>
              </a:spcBef>
              <a:buFont typeface="Arial" charset="0"/>
              <a:buChar char="•"/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 smtClean="0"/>
              <a:t>Note we can </a:t>
            </a:r>
            <a:r>
              <a:rPr lang="en-US" sz="2000" dirty="0"/>
              <a:t>calculate prediction error as difference between predicted and actual </a:t>
            </a:r>
            <a:r>
              <a:rPr lang="en-US" sz="2000" dirty="0" smtClean="0"/>
              <a:t>output</a:t>
            </a:r>
          </a:p>
          <a:p>
            <a:r>
              <a:rPr lang="en-US" sz="2000" dirty="0" smtClean="0"/>
              <a:t>Want to use a feedback circuit so we can get error to decay faster than it would open loop</a:t>
            </a:r>
          </a:p>
          <a:p>
            <a:r>
              <a:rPr lang="en-US" sz="2000" dirty="0" smtClean="0"/>
              <a:t>Also want to make sure we use real output of system in case model is inaccurate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916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544331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Observer </a:t>
            </a:r>
            <a:r>
              <a:rPr lang="en-US" dirty="0"/>
              <a:t>with correction term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" y="4912507"/>
            <a:ext cx="5743575" cy="182192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marL="571500" indent="-571500">
              <a:spcBef>
                <a:spcPct val="0"/>
              </a:spcBef>
              <a:buFont typeface="Arial" charset="0"/>
              <a:buChar char="•"/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/>
              <a:t>Observer can uses prediction error to correct its state </a:t>
            </a:r>
            <a:r>
              <a:rPr lang="en-US" sz="2000" dirty="0" smtClean="0"/>
              <a:t>estimate</a:t>
            </a:r>
          </a:p>
          <a:p>
            <a:r>
              <a:rPr lang="en-US" sz="2000" dirty="0" smtClean="0"/>
              <a:t>Correction term is in another control loop that tries to drive the prediction error to zero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5078"/>
            <a:ext cx="9144000" cy="35973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61925" y="5410993"/>
            <a:ext cx="24855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Use feedback controller with gain L to help reduce prediction error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018638" y="4080124"/>
            <a:ext cx="388254" cy="12793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3472249" y="2199502"/>
            <a:ext cx="5375189" cy="17917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8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8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5635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 modified observer structure appears as follows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531375"/>
              </p:ext>
            </p:extLst>
          </p:nvPr>
        </p:nvGraphicFramePr>
        <p:xfrm>
          <a:off x="2546350" y="998538"/>
          <a:ext cx="33051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349" name="Equation" r:id="rId3" imgW="1701800" imgH="279400" progId="Equation.3">
                  <p:embed/>
                </p:oleObj>
              </mc:Choice>
              <mc:Fallback>
                <p:oleObj name="Equation" r:id="rId3" imgW="1701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6350" y="998538"/>
                        <a:ext cx="3305175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LuenbergerObserverContro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124"/>
            <a:ext cx="5417446" cy="44032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23218" y="5781765"/>
            <a:ext cx="22076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Open loop model </a:t>
            </a:r>
          </a:p>
          <a:p>
            <a:pPr algn="l"/>
            <a:r>
              <a:rPr lang="en-US" sz="2000" dirty="0">
                <a:latin typeface="Arial" charset="0"/>
              </a:rPr>
              <a:t>of system 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050787" y="5535828"/>
            <a:ext cx="1088885" cy="2459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246246" y="4006182"/>
            <a:ext cx="15376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State space</a:t>
            </a:r>
          </a:p>
          <a:p>
            <a:pPr algn="l"/>
            <a:r>
              <a:rPr lang="en-US" sz="2000" dirty="0">
                <a:latin typeface="Arial" charset="0"/>
              </a:rPr>
              <a:t> system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808080" y="3582349"/>
            <a:ext cx="587060" cy="41835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closed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8593" y="5695260"/>
            <a:ext cx="1975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smtClean="0">
                <a:latin typeface="Arial" charset="0"/>
              </a:rPr>
              <a:t>Output </a:t>
            </a:r>
            <a:r>
              <a:rPr lang="en-US" sz="2000" dirty="0" smtClean="0">
                <a:latin typeface="Arial" charset="0"/>
              </a:rPr>
              <a:t>error </a:t>
            </a:r>
            <a:r>
              <a:rPr lang="en-US" sz="2000" smtClean="0">
                <a:latin typeface="Arial" charset="0"/>
              </a:rPr>
              <a:t>correction term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092755" y="4714068"/>
            <a:ext cx="1153491" cy="94472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576395" y="1942242"/>
            <a:ext cx="1949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Open loop </a:t>
            </a:r>
            <a:r>
              <a:rPr lang="en-US" sz="2000" dirty="0" smtClean="0">
                <a:latin typeface="Arial" charset="0"/>
              </a:rPr>
              <a:t>term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183969" y="1828728"/>
            <a:ext cx="3776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Output error correction term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22032" y="1614126"/>
            <a:ext cx="599703" cy="380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586589" y="1614126"/>
            <a:ext cx="506166" cy="26914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139672" y="1079180"/>
            <a:ext cx="1195888" cy="4880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495691" y="1057839"/>
            <a:ext cx="1460266" cy="48805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811224" y="1475981"/>
            <a:ext cx="840466" cy="4431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1301" y="1883268"/>
            <a:ext cx="18241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State estimate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0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/>
      <p:bldP spid="12" grpId="0"/>
      <p:bldP spid="16" grpId="0"/>
      <p:bldP spid="17" grpId="0"/>
      <p:bldP spid="24" grpId="0" animBg="1"/>
      <p:bldP spid="25" grpId="0" animBg="1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568" y="696394"/>
            <a:ext cx="8729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Given the state estimate with output error correction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7429201"/>
              </p:ext>
            </p:extLst>
          </p:nvPr>
        </p:nvGraphicFramePr>
        <p:xfrm>
          <a:off x="815975" y="1098550"/>
          <a:ext cx="33051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4" name="Equation" r:id="rId3" imgW="1701800" imgH="279400" progId="Equation.3">
                  <p:embed/>
                </p:oleObj>
              </mc:Choice>
              <mc:Fallback>
                <p:oleObj name="Equation" r:id="rId3" imgW="1701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" y="1098550"/>
                        <a:ext cx="33051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137221"/>
              </p:ext>
            </p:extLst>
          </p:nvPr>
        </p:nvGraphicFramePr>
        <p:xfrm>
          <a:off x="2910938" y="2055102"/>
          <a:ext cx="17510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5" name="Equation" r:id="rId5" imgW="901700" imgH="241300" progId="Equation.DSMT4">
                  <p:embed/>
                </p:oleObj>
              </mc:Choice>
              <mc:Fallback>
                <p:oleObj name="Equation" r:id="rId5" imgW="901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0938" y="2055102"/>
                        <a:ext cx="175101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1712391"/>
            <a:ext cx="87298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state estimation error is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given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by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128815"/>
              </p:ext>
            </p:extLst>
          </p:nvPr>
        </p:nvGraphicFramePr>
        <p:xfrm>
          <a:off x="596900" y="3088405"/>
          <a:ext cx="5060950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6" name="Equation" r:id="rId7" imgW="2603500" imgH="254000" progId="Equation.DSMT4">
                  <p:embed/>
                </p:oleObj>
              </mc:Choice>
              <mc:Fallback>
                <p:oleObj name="Equation" r:id="rId7" imgW="26035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3088405"/>
                        <a:ext cx="5060950" cy="474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81140"/>
              </p:ext>
            </p:extLst>
          </p:nvPr>
        </p:nvGraphicFramePr>
        <p:xfrm>
          <a:off x="1022517" y="2126661"/>
          <a:ext cx="1406769" cy="382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7" name="Equation" r:id="rId9" imgW="723900" imgH="203200" progId="Equation.DSMT4">
                  <p:embed/>
                </p:oleObj>
              </mc:Choice>
              <mc:Fallback>
                <p:oleObj name="Equation" r:id="rId9" imgW="723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517" y="2126661"/>
                        <a:ext cx="1406769" cy="382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85523" y="2688295"/>
            <a:ext cx="8853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Substituting in the state space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equations now gives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172160"/>
              </p:ext>
            </p:extLst>
          </p:nvPr>
        </p:nvGraphicFramePr>
        <p:xfrm>
          <a:off x="596900" y="3695700"/>
          <a:ext cx="38766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8" name="Equation" r:id="rId11" imgW="1993900" imgH="266700" progId="Equation.3">
                  <p:embed/>
                </p:oleObj>
              </mc:Choice>
              <mc:Fallback>
                <p:oleObj name="Equation" r:id="rId11" imgW="19939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00" y="3695700"/>
                        <a:ext cx="38766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583046"/>
              </p:ext>
            </p:extLst>
          </p:nvPr>
        </p:nvGraphicFramePr>
        <p:xfrm>
          <a:off x="3422352" y="4325140"/>
          <a:ext cx="1655885" cy="429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69" name="Equation" r:id="rId13" imgW="850900" imgH="228600" progId="Equation.DSMT4">
                  <p:embed/>
                </p:oleObj>
              </mc:Choice>
              <mc:Fallback>
                <p:oleObj name="Equation" r:id="rId13" imgW="850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352" y="4325140"/>
                        <a:ext cx="1655885" cy="4293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7569" y="4966267"/>
            <a:ext cx="912643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error dynamics </a:t>
            </a:r>
            <a:r>
              <a:rPr lang="en-US" sz="2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now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depend on eigenvalues of (A-LC) and not just 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Need to choose L so that (A-LC) has 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sz="2000" dirty="0" err="1">
                <a:latin typeface="Arial" charset="0"/>
                <a:ea typeface="Arial" charset="0"/>
                <a:cs typeface="Arial" charset="0"/>
              </a:rPr>
              <a:t>ve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eigenvalues so error decays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away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This is very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similar to choosing gain to get controllable SFC system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smtClean="0">
                <a:latin typeface="Arial" charset="0"/>
              </a:rPr>
              <a:t>closed loop observer </a:t>
            </a:r>
            <a:r>
              <a:rPr lang="en-US" sz="2954" b="1" dirty="0">
                <a:latin typeface="Arial" charset="0"/>
              </a:rPr>
              <a:t>to estimate state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604422"/>
              </p:ext>
            </p:extLst>
          </p:nvPr>
        </p:nvGraphicFramePr>
        <p:xfrm>
          <a:off x="4827203" y="3744057"/>
          <a:ext cx="3184525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70" name="Equation" r:id="rId15" imgW="1638300" imgH="279400" progId="Equation.DSMT4">
                  <p:embed/>
                </p:oleObj>
              </mc:Choice>
              <mc:Fallback>
                <p:oleObj name="Equation" r:id="rId15" imgW="16383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203" y="3744057"/>
                        <a:ext cx="3184525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784325"/>
              </p:ext>
            </p:extLst>
          </p:nvPr>
        </p:nvGraphicFramePr>
        <p:xfrm>
          <a:off x="615413" y="4302060"/>
          <a:ext cx="2295525" cy="45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71" name="Equation" r:id="rId17" imgW="1181100" imgH="241300" progId="Equation.3">
                  <p:embed/>
                </p:oleObj>
              </mc:Choice>
              <mc:Fallback>
                <p:oleObj name="Equation" r:id="rId17" imgW="1181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13" y="4302060"/>
                        <a:ext cx="2295525" cy="452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885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  <p:bldP spid="17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" y="-5651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3200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sz="2954" dirty="0"/>
              <a:t>Control of </a:t>
            </a:r>
            <a:r>
              <a:rPr lang="en-GB" sz="2954" dirty="0" smtClean="0"/>
              <a:t>real system </a:t>
            </a:r>
            <a:r>
              <a:rPr lang="en-GB" sz="2954" dirty="0"/>
              <a:t>using </a:t>
            </a:r>
            <a:r>
              <a:rPr lang="en-GB" sz="2954" dirty="0" smtClean="0"/>
              <a:t>SFC with observer</a:t>
            </a:r>
            <a:endParaRPr lang="en-US" sz="2954" dirty="0"/>
          </a:p>
        </p:txBody>
      </p:sp>
      <p:pic>
        <p:nvPicPr>
          <p:cNvPr id="10" name="Picture 9" descr="HD:Users:ihoward:Dropbox:Apps:drawio:LuenbergerControlRe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236" y="616230"/>
            <a:ext cx="5283005" cy="425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0" y="5140827"/>
            <a:ext cx="903145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 charset="0"/>
              <a:buChar char="•"/>
            </a:pP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The input control signal is denoted as U(t). </a:t>
            </a:r>
          </a:p>
          <a:p>
            <a:pPr marL="316531" indent="-316531">
              <a:buFont typeface="Arial" charset="0"/>
              <a:buChar char="•"/>
            </a:pP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The actual system output is denoted as Y(t) which is feedback to the observer to improve its state estimate </a:t>
            </a:r>
            <a:r>
              <a:rPr lang="en-GB" sz="2000" dirty="0" err="1">
                <a:latin typeface="Arial" charset="0"/>
                <a:ea typeface="Arial" charset="0"/>
                <a:cs typeface="Arial" charset="0"/>
              </a:rPr>
              <a:t>Xhat</a:t>
            </a: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(t). </a:t>
            </a:r>
          </a:p>
          <a:p>
            <a:pPr marL="316531" indent="-316531">
              <a:buFont typeface="Arial" charset="0"/>
              <a:buChar char="•"/>
            </a:pPr>
            <a:r>
              <a:rPr lang="en-GB" sz="2000" dirty="0">
                <a:latin typeface="Arial" charset="0"/>
                <a:ea typeface="Arial" charset="0"/>
                <a:cs typeface="Arial" charset="0"/>
              </a:rPr>
              <a:t>The blocks A, B, C, and D represent multiplication by the state space matrices that form the model of the actual plant.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33241" y="1170509"/>
            <a:ext cx="316052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 summarize:</a:t>
            </a:r>
          </a:p>
          <a:p>
            <a:endParaRPr lang="en-GB" dirty="0" smtClean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GB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 do not generally have access to the actual state of the system we want to control</a:t>
            </a:r>
          </a:p>
          <a:p>
            <a:pPr marL="285750" indent="-285750">
              <a:buFont typeface="Arial" charset="0"/>
              <a:buChar char="•"/>
            </a:pPr>
            <a:endParaRPr lang="en-GB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Therefore we </a:t>
            </a:r>
            <a:r>
              <a:rPr lang="en-GB" i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need</a:t>
            </a:r>
            <a:r>
              <a:rPr lang="en-GB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to estimate its internal states using an observer</a:t>
            </a:r>
          </a:p>
          <a:p>
            <a:pPr marL="285750" indent="-285750">
              <a:buFont typeface="Arial" charset="0"/>
              <a:buChar char="•"/>
            </a:pPr>
            <a:endParaRPr lang="en-GB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But we can use the real output to improve our state estimate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4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544331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/>
              <a:t>Dealing with correction term delay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355755"/>
            <a:ext cx="9144000" cy="1069759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en-US"/>
            </a:defPPr>
            <a:lvl1pPr marL="571500" indent="-571500">
              <a:spcBef>
                <a:spcPct val="0"/>
              </a:spcBef>
              <a:buFont typeface="Arial" charset="0"/>
              <a:buChar char="•"/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 smtClean="0"/>
              <a:t>An observer </a:t>
            </a:r>
            <a:r>
              <a:rPr lang="en-US" sz="2000" dirty="0"/>
              <a:t>can also deal with delays</a:t>
            </a:r>
          </a:p>
          <a:p>
            <a:r>
              <a:rPr lang="en-US" sz="2000" dirty="0"/>
              <a:t>Prediction error </a:t>
            </a:r>
            <a:r>
              <a:rPr lang="en-US" sz="2000" dirty="0" smtClean="0"/>
              <a:t>can be calculated </a:t>
            </a:r>
            <a:r>
              <a:rPr lang="en-US" sz="2000" dirty="0"/>
              <a:t>after same delay as plant </a:t>
            </a:r>
            <a:r>
              <a:rPr lang="en-US" sz="2000" dirty="0" smtClean="0"/>
              <a:t>delay</a:t>
            </a:r>
          </a:p>
          <a:p>
            <a:r>
              <a:rPr lang="en-US" sz="2000" dirty="0" smtClean="0"/>
              <a:t>And then used to correct the state estimate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1932"/>
            <a:ext cx="9144000" cy="35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49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2369864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Can choose appropriate observer gains L by pole placement or using an optimality criteria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Can find gain by algebraic manipulation by hand just like when finding SFC feedback gains</a:t>
            </a: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However easier to perform pole placement can be achieved using the Ackermann formula or the place command in Matlab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7412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Ackermann </a:t>
            </a:r>
            <a:r>
              <a:rPr lang="en-US" sz="3200" b="1" dirty="0" smtClean="0">
                <a:latin typeface="Arial" charset="0"/>
              </a:rPr>
              <a:t>observer gain calculation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737114" y="1666438"/>
          <a:ext cx="3581400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397" name="Equation" r:id="rId3" imgW="1701800" imgH="266700" progId="Equation.DSMT4">
                  <p:embed/>
                </p:oleObj>
              </mc:Choice>
              <mc:Fallback>
                <p:oleObj name="Equation" r:id="rId3" imgW="17018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114" y="1666438"/>
                        <a:ext cx="3581400" cy="544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67538" y="986816"/>
            <a:ext cx="8608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o choose </a:t>
            </a:r>
            <a:r>
              <a:rPr lang="en-US" sz="2000" dirty="0" err="1" smtClean="0">
                <a:latin typeface="Arial" charset="0"/>
              </a:rPr>
              <a:t>Luenberger</a:t>
            </a:r>
            <a:r>
              <a:rPr lang="en-US" sz="2000" dirty="0" smtClean="0">
                <a:latin typeface="Arial" charset="0"/>
              </a:rPr>
              <a:t> estimation gain L</a:t>
            </a:r>
            <a:endParaRPr lang="en-US" sz="2000" dirty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87" y="4661906"/>
            <a:ext cx="64897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7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Gaussian elimination to achieve echelon form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9032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00200"/>
            <a:ext cx="9144000" cy="3457575"/>
          </a:xfrm>
        </p:spPr>
        <p:txBody>
          <a:bodyPr>
            <a:normAutofit/>
          </a:bodyPr>
          <a:lstStyle/>
          <a:p>
            <a:r>
              <a:rPr lang="en-GB" sz="3323" dirty="0" smtId="1"/>
              <a:t>Write down 3 things you like about the </a:t>
            </a:r>
            <a:r>
              <a:rPr lang="en-GB" sz="3323" dirty="0" smtClean="0" smtId="1"/>
              <a:t>module</a:t>
            </a:r>
            <a:br>
              <a:rPr lang="en-GB" sz="3323" dirty="0" smtClean="0" smtId="1"/>
            </a:br>
            <a:r>
              <a:rPr lang="en-GB" sz="3323" dirty="0" smtClean="0" smtId="1"/>
              <a:t/>
            </a:r>
            <a:br>
              <a:rPr lang="en-GB" sz="3323" dirty="0" smtClean="0" smtId="1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 smtId="1"/>
              <a:t>Write down 3 things you </a:t>
            </a:r>
            <a:r>
              <a:rPr lang="en-GB" sz="3323" dirty="0" smtClean="0" smtId="1"/>
              <a:t>think could be improved</a:t>
            </a:r>
            <a:endParaRPr lang="en-GB" sz="3323" dirty="0"/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0" y="-1"/>
            <a:ext cx="9144000" cy="1285876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GB" dirty="0" smtId="1"/>
              <a:t>Feedback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40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974" y="1447115"/>
            <a:ext cx="885402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Gaussian </a:t>
            </a:r>
            <a:r>
              <a:rPr lang="en-US" sz="2000" dirty="0">
                <a:latin typeface="Arial" charset="0"/>
              </a:rPr>
              <a:t>Elimination is a </a:t>
            </a:r>
            <a:r>
              <a:rPr lang="en-US" sz="2000" dirty="0" smtClean="0">
                <a:latin typeface="Arial" charset="0"/>
              </a:rPr>
              <a:t>method often used to </a:t>
            </a:r>
            <a:r>
              <a:rPr lang="en-US" sz="2000" dirty="0">
                <a:latin typeface="Arial" charset="0"/>
              </a:rPr>
              <a:t>solve simultaneous linear equations of the form AX</a:t>
            </a:r>
            <a:r>
              <a:rPr lang="en-US" sz="2000" dirty="0" smtClean="0">
                <a:latin typeface="Arial" charset="0"/>
              </a:rPr>
              <a:t>=b</a:t>
            </a:r>
          </a:p>
          <a:p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Can use forward </a:t>
            </a:r>
            <a:r>
              <a:rPr lang="en-US" sz="2000" dirty="0">
                <a:latin typeface="Arial" charset="0"/>
              </a:rPr>
              <a:t>elimination is to transform a coefficient matrix into an upper triangular matrix</a:t>
            </a:r>
          </a:p>
          <a:p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After forward elimination done, back substitution can be employed to to solve equations ( we wont need that here)</a:t>
            </a:r>
          </a:p>
          <a:p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also inform </a:t>
            </a:r>
            <a:r>
              <a:rPr lang="en-US" sz="2000" dirty="0" smtClean="0">
                <a:latin typeface="Arial" charset="0"/>
              </a:rPr>
              <a:t>us of the </a:t>
            </a:r>
            <a:r>
              <a:rPr lang="en-US" sz="2000" dirty="0">
                <a:latin typeface="Arial" charset="0"/>
              </a:rPr>
              <a:t>rank of a matrix </a:t>
            </a:r>
            <a:r>
              <a:rPr lang="en-US" sz="2000" dirty="0" smtClean="0">
                <a:latin typeface="Arial" charset="0"/>
              </a:rPr>
              <a:t>A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We will need </a:t>
            </a:r>
            <a:r>
              <a:rPr lang="en-US" sz="2000" dirty="0" smtClean="0">
                <a:latin typeface="Arial" charset="0"/>
              </a:rPr>
              <a:t>t determine the rank of a matrix is </a:t>
            </a:r>
            <a:r>
              <a:rPr lang="en-US" sz="2000" dirty="0">
                <a:latin typeface="Arial" charset="0"/>
              </a:rPr>
              <a:t>our subsequent analyses of controllability and operability of state space </a:t>
            </a:r>
            <a:r>
              <a:rPr lang="en-US" sz="2000" dirty="0" smtClean="0">
                <a:latin typeface="Arial" charset="0"/>
              </a:rPr>
              <a:t>models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Gaussian </a:t>
            </a:r>
            <a:r>
              <a:rPr lang="en-US" sz="3200" b="1" dirty="0" smtClean="0">
                <a:latin typeface="Arial" charset="0"/>
              </a:rPr>
              <a:t>elimination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5177533" y="1390650"/>
          <a:ext cx="353377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5" name="Equation" r:id="rId3" imgW="1676400" imgH="850900" progId="Equation.DSMT4">
                  <p:embed/>
                </p:oleObj>
              </mc:Choice>
              <mc:Fallback>
                <p:oleObj name="Equation" r:id="rId3" imgW="16764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533" y="1390650"/>
                        <a:ext cx="3533775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5177533" y="4273870"/>
          <a:ext cx="3506787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6" name="Equation" r:id="rId5" imgW="1663700" imgH="863600" progId="Equation.3">
                  <p:embed/>
                </p:oleObj>
              </mc:Choice>
              <mc:Fallback>
                <p:oleObj name="Equation" r:id="rId5" imgW="16637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7533" y="4273870"/>
                        <a:ext cx="3506787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own Arrow 1"/>
          <p:cNvSpPr/>
          <p:nvPr/>
        </p:nvSpPr>
        <p:spPr>
          <a:xfrm>
            <a:off x="6667872" y="3452048"/>
            <a:ext cx="553096" cy="6350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390650"/>
            <a:ext cx="489327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Forward </a:t>
            </a:r>
            <a:r>
              <a:rPr lang="en-US" sz="2000" dirty="0" smtClean="0">
                <a:latin typeface="Arial" charset="0"/>
              </a:rPr>
              <a:t>elimination</a:t>
            </a:r>
          </a:p>
          <a:p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Starting with the first row, add or subtract multiples of that row to eliminate the first coefficient from the second row and beyond</a:t>
            </a:r>
            <a:r>
              <a:rPr lang="en-US" sz="2000" dirty="0" smtClean="0">
                <a:latin typeface="Arial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Continue this process with the second row to remove the second coefficient from the third row and beyond</a:t>
            </a:r>
            <a:r>
              <a:rPr lang="en-US" sz="2000" dirty="0" smtClean="0">
                <a:latin typeface="Arial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Stop when an upper triangular matrix remains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Gaussian </a:t>
            </a:r>
            <a:r>
              <a:rPr lang="en-US" sz="3200" b="1" dirty="0" smtClean="0">
                <a:latin typeface="Arial" charset="0"/>
              </a:rPr>
              <a:t>elimination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Matrix rank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6011334" y="949883"/>
          <a:ext cx="2944813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3" name="Equation" r:id="rId3" imgW="1397000" imgH="863600" progId="Equation.3">
                  <p:embed/>
                </p:oleObj>
              </mc:Choice>
              <mc:Fallback>
                <p:oleObj name="Equation" r:id="rId3" imgW="13970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334" y="949883"/>
                        <a:ext cx="2944813" cy="175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254001" y="2204943"/>
            <a:ext cx="50717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If  a matrix can be reduced to upper triangular form and rows are nonzero then matrix is full rank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Rank given by number of non-zero rows of triangular matrix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6011333" y="2996599"/>
          <a:ext cx="29718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4" name="Equation" r:id="rId5" imgW="1409700" imgH="800100" progId="Equation.DSMT4">
                  <p:embed/>
                </p:oleObj>
              </mc:Choice>
              <mc:Fallback>
                <p:oleObj name="Equation" r:id="rId5" imgW="1409700" imgH="800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333" y="2996599"/>
                        <a:ext cx="2971800" cy="162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038975" y="568022"/>
            <a:ext cx="1672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charset="0"/>
              </a:rPr>
              <a:t>Rank = 3</a:t>
            </a:r>
            <a:endParaRPr lang="en-US" sz="24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1226" y="2725432"/>
            <a:ext cx="1672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charset="0"/>
              </a:rPr>
              <a:t>Rank = 2</a:t>
            </a:r>
            <a:endParaRPr lang="en-US" sz="2400" dirty="0"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6011333" y="5268915"/>
          <a:ext cx="2892425" cy="155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15" name="Equation" r:id="rId7" imgW="1371600" imgH="762000" progId="Equation.3">
                  <p:embed/>
                </p:oleObj>
              </mc:Choice>
              <mc:Fallback>
                <p:oleObj name="Equation" r:id="rId7" imgW="13716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333" y="5268915"/>
                        <a:ext cx="2892425" cy="155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931226" y="4941951"/>
            <a:ext cx="1672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charset="0"/>
              </a:rPr>
              <a:t>Rank = 1</a:t>
            </a: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417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8" grpId="0"/>
      <p:bldP spid="9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Matrix rank examples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6333" y="609600"/>
            <a:ext cx="65193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Example1: consider the 2x2 matrix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96333" y="1166812"/>
          <a:ext cx="214153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7" name="Equation" r:id="rId3" imgW="939800" imgH="508000" progId="Equation.3">
                  <p:embed/>
                </p:oleObj>
              </mc:Choice>
              <mc:Fallback>
                <p:oleObj name="Equation" r:id="rId3" imgW="9398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33" y="1166812"/>
                        <a:ext cx="214153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2389188"/>
          <a:ext cx="5072062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8" name="Equation" r:id="rId5" imgW="2159000" imgH="508000" progId="Equation.DSMT4">
                  <p:embed/>
                </p:oleObj>
              </mc:Choice>
              <mc:Fallback>
                <p:oleObj name="Equation" r:id="rId5" imgW="21590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38" y="2389188"/>
                        <a:ext cx="5072062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2633664" y="3927475"/>
          <a:ext cx="197008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539" name="Equation" r:id="rId7" imgW="838200" imgH="508000" progId="Equation.3">
                  <p:embed/>
                </p:oleObj>
              </mc:Choice>
              <mc:Fallback>
                <p:oleObj name="Equation" r:id="rId7" imgW="838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3664" y="3927475"/>
                        <a:ext cx="1970087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96334" y="5628187"/>
            <a:ext cx="74176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Both rows contain non-zero elements</a:t>
            </a:r>
          </a:p>
          <a:p>
            <a:r>
              <a:rPr lang="en-US" sz="2000" dirty="0" smtClean="0">
                <a:latin typeface="Arial" charset="0"/>
              </a:rPr>
              <a:t>Therefore rank = 2, which is full rank for 2x2 matrix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5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Matrix rank examples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6333" y="609600"/>
            <a:ext cx="65193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Example2: consider s 2x2 matrix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486833" y="1165986"/>
          <a:ext cx="20542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61" name="Equation" r:id="rId3" imgW="901700" imgH="508000" progId="Equation.DSMT4">
                  <p:embed/>
                </p:oleObj>
              </mc:Choice>
              <mc:Fallback>
                <p:oleObj name="Equation" r:id="rId3" imgW="9017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33" y="1165986"/>
                        <a:ext cx="20542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86833" y="2444224"/>
          <a:ext cx="6024562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62" name="Equation" r:id="rId5" imgW="2565400" imgH="571500" progId="Equation.DSMT4">
                  <p:embed/>
                </p:oleObj>
              </mc:Choice>
              <mc:Fallback>
                <p:oleObj name="Equation" r:id="rId5" imgW="25654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6833" y="2444224"/>
                        <a:ext cx="6024562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983441" y="4011084"/>
          <a:ext cx="1760538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563" name="Equation" r:id="rId7" imgW="749300" imgH="508000" progId="Equation.3">
                  <p:embed/>
                </p:oleObj>
              </mc:Choice>
              <mc:Fallback>
                <p:oleObj name="Equation" r:id="rId7" imgW="749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83441" y="4011084"/>
                        <a:ext cx="1760538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71979" y="5357268"/>
            <a:ext cx="84777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Only top rows contains </a:t>
            </a:r>
            <a:r>
              <a:rPr lang="en-US" sz="2000" dirty="0">
                <a:latin typeface="Arial" charset="0"/>
              </a:rPr>
              <a:t>non-zero </a:t>
            </a:r>
            <a:r>
              <a:rPr lang="en-US" sz="2000" dirty="0" smtClean="0">
                <a:latin typeface="Arial" charset="0"/>
              </a:rPr>
              <a:t>elements</a:t>
            </a:r>
          </a:p>
          <a:p>
            <a:r>
              <a:rPr lang="en-US" sz="2000" dirty="0" smtClean="0">
                <a:latin typeface="Arial" charset="0"/>
              </a:rPr>
              <a:t>Therefore rank = 1, which is less than full rank for 2x2 matrix</a:t>
            </a:r>
            <a:endParaRPr lang="en-US" sz="2000" dirty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Note that here the 1</a:t>
            </a:r>
            <a:r>
              <a:rPr lang="en-US" sz="2000" baseline="30000" dirty="0" smtClean="0">
                <a:latin typeface="Arial" charset="0"/>
              </a:rPr>
              <a:t>st</a:t>
            </a:r>
            <a:r>
              <a:rPr lang="en-US" sz="2000" dirty="0" smtClean="0">
                <a:latin typeface="Arial" charset="0"/>
              </a:rPr>
              <a:t> and 2</a:t>
            </a:r>
            <a:r>
              <a:rPr lang="en-US" sz="2000" baseline="30000" dirty="0" smtClean="0">
                <a:latin typeface="Arial" charset="0"/>
              </a:rPr>
              <a:t>nd</a:t>
            </a:r>
            <a:r>
              <a:rPr lang="en-US" sz="2000" dirty="0" smtClean="0">
                <a:latin typeface="Arial" charset="0"/>
              </a:rPr>
              <a:t> row vectors are linearly dependent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4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7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Controllability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8105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03" y="4545075"/>
            <a:ext cx="7409555" cy="2050988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Controllability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747713" y="1341440"/>
          <a:ext cx="21129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409" name="Equation" r:id="rId4" imgW="927100" imgH="203200" progId="Equation.DSMT4">
                  <p:embed/>
                </p:oleObj>
              </mc:Choice>
              <mc:Fallback>
                <p:oleObj name="Equation" r:id="rId4" imgW="927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1341440"/>
                        <a:ext cx="211296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60147" y="652964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Given the state space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260147" y="1973601"/>
            <a:ext cx="85403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>
                <a:latin typeface="Arial" charset="0"/>
              </a:rPr>
              <a:t>LTI system is controllable if, for every </a:t>
            </a:r>
            <a:r>
              <a:rPr lang="en-US" sz="2000" dirty="0" smtClean="0">
                <a:latin typeface="Arial" charset="0"/>
              </a:rPr>
              <a:t>x*(</a:t>
            </a:r>
            <a:r>
              <a:rPr lang="en-US" sz="2000" dirty="0">
                <a:latin typeface="Arial" charset="0"/>
              </a:rPr>
              <a:t>t) and every finite T &gt; 0, there exists an input function u(t), 0 &lt; t ≤ T, such that the system state goes from x(0) = 0 to x(T) = </a:t>
            </a:r>
            <a:r>
              <a:rPr lang="en-US" sz="2000" dirty="0" smtClean="0">
                <a:latin typeface="Arial" charset="0"/>
              </a:rPr>
              <a:t>x*</a:t>
            </a: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H</a:t>
            </a:r>
            <a:r>
              <a:rPr lang="en-US" sz="2000" dirty="0" smtClean="0">
                <a:latin typeface="Arial" charset="0"/>
              </a:rPr>
              <a:t>ere </a:t>
            </a:r>
            <a:r>
              <a:rPr lang="en-US" sz="2000" dirty="0">
                <a:latin typeface="Arial" charset="0"/>
              </a:rPr>
              <a:t>we disregard the output measurements of the system and only </a:t>
            </a:r>
            <a:r>
              <a:rPr lang="en-US" sz="2000" dirty="0" smtClean="0">
                <a:latin typeface="Arial" charset="0"/>
              </a:rPr>
              <a:t>focus on </a:t>
            </a:r>
            <a:r>
              <a:rPr lang="en-US" sz="2000" dirty="0">
                <a:latin typeface="Arial" charset="0"/>
              </a:rPr>
              <a:t>the evolution of the state</a:t>
            </a:r>
          </a:p>
        </p:txBody>
      </p:sp>
    </p:spTree>
    <p:extLst>
      <p:ext uri="{BB962C8B-B14F-4D97-AF65-F5344CB8AC3E}">
        <p14:creationId xmlns:p14="http://schemas.microsoft.com/office/powerpoint/2010/main" val="102327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70" y="978935"/>
            <a:ext cx="7704452" cy="374554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Controllability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09381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Above system consists of two identical sub-systems with the same input.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Same force acts on two </a:t>
            </a:r>
            <a:r>
              <a:rPr lang="en-US" sz="2000" dirty="0">
                <a:latin typeface="Arial" charset="0"/>
              </a:rPr>
              <a:t>pendula </a:t>
            </a:r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N</a:t>
            </a:r>
            <a:r>
              <a:rPr lang="en-US" sz="2000" dirty="0" smtClean="0">
                <a:latin typeface="Arial" charset="0"/>
              </a:rPr>
              <a:t>ot </a:t>
            </a:r>
            <a:r>
              <a:rPr lang="en-US" sz="2000" dirty="0">
                <a:latin typeface="Arial" charset="0"/>
              </a:rPr>
              <a:t>possible to arbitrarily control </a:t>
            </a:r>
            <a:r>
              <a:rPr lang="en-US" sz="2000" dirty="0" smtClean="0">
                <a:latin typeface="Arial" charset="0"/>
              </a:rPr>
              <a:t>both pendulums at the same time.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Cannot </a:t>
            </a:r>
            <a:r>
              <a:rPr lang="en-US" sz="2000" dirty="0">
                <a:latin typeface="Arial" charset="0"/>
              </a:rPr>
              <a:t>reach arbitrary state </a:t>
            </a:r>
            <a:r>
              <a:rPr lang="en-US" sz="2000" dirty="0" smtClean="0">
                <a:latin typeface="Arial" charset="0"/>
              </a:rPr>
              <a:t>so </a:t>
            </a:r>
            <a:r>
              <a:rPr lang="en-US" sz="2000" dirty="0">
                <a:latin typeface="Arial" charset="0"/>
              </a:rPr>
              <a:t>the system is not controllable/reachable.</a:t>
            </a:r>
          </a:p>
        </p:txBody>
      </p:sp>
      <p:sp>
        <p:nvSpPr>
          <p:cNvPr id="7" name="Rectangle 6"/>
          <p:cNvSpPr/>
          <p:nvPr/>
        </p:nvSpPr>
        <p:spPr>
          <a:xfrm>
            <a:off x="506800" y="578823"/>
            <a:ext cx="6497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I</a:t>
            </a:r>
            <a:r>
              <a:rPr lang="en-US" sz="2000" dirty="0" smtClean="0">
                <a:latin typeface="Arial" charset="0"/>
              </a:rPr>
              <a:t>ntuitive </a:t>
            </a:r>
            <a:r>
              <a:rPr lang="en-US" sz="2000" dirty="0">
                <a:latin typeface="Arial" charset="0"/>
              </a:rPr>
              <a:t>example of a non-controllable </a:t>
            </a:r>
            <a:r>
              <a:rPr lang="en-US" sz="2000" dirty="0" smtClean="0">
                <a:latin typeface="Arial" charset="0"/>
              </a:rPr>
              <a:t>system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77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Controllability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84330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If system matrix A has a diagonal form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the system is controllability </a:t>
            </a:r>
            <a:r>
              <a:rPr lang="en-US" sz="2000" dirty="0">
                <a:latin typeface="Arial" charset="0"/>
              </a:rPr>
              <a:t>if column vector B has </a:t>
            </a:r>
            <a:r>
              <a:rPr lang="en-US" sz="2000" dirty="0" smtClean="0">
                <a:latin typeface="Arial" charset="0"/>
              </a:rPr>
              <a:t>no non-zero </a:t>
            </a:r>
            <a:r>
              <a:rPr lang="en-US" sz="2000" dirty="0" smtClean="0">
                <a:latin typeface="Arial" charset="0"/>
              </a:rPr>
              <a:t>elements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For example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9375"/>
              </p:ext>
            </p:extLst>
          </p:nvPr>
        </p:nvGraphicFramePr>
        <p:xfrm>
          <a:off x="523305" y="1754921"/>
          <a:ext cx="4603255" cy="178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36" name="Equation" r:id="rId3" imgW="2159000" imgH="863600" progId="Equation.DSMT4">
                  <p:embed/>
                </p:oleObj>
              </mc:Choice>
              <mc:Fallback>
                <p:oleObj name="Equation" r:id="rId3" imgW="2159000" imgH="863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05" y="1754921"/>
                        <a:ext cx="4603255" cy="178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5997119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this case the control input can </a:t>
            </a:r>
            <a:r>
              <a:rPr lang="en-US" sz="2000" dirty="0" smtClean="0">
                <a:latin typeface="Arial" charset="0"/>
              </a:rPr>
              <a:t>drive and influence </a:t>
            </a:r>
            <a:r>
              <a:rPr lang="en-US" sz="2000" dirty="0">
                <a:latin typeface="Arial" charset="0"/>
              </a:rPr>
              <a:t>all state </a:t>
            </a:r>
            <a:r>
              <a:rPr lang="en-US" sz="2000" dirty="0" smtClean="0">
                <a:latin typeface="Arial" charset="0"/>
              </a:rPr>
              <a:t>variables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controllable</a:t>
            </a:r>
            <a:endParaRPr lang="en-US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3305" y="3748772"/>
            <a:ext cx="1850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938791"/>
              </p:ext>
            </p:extLst>
          </p:nvPr>
        </p:nvGraphicFramePr>
        <p:xfrm>
          <a:off x="646253" y="4261883"/>
          <a:ext cx="2274887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437" name="Equation" r:id="rId5" imgW="1066800" imgH="749300" progId="Equation.3">
                  <p:embed/>
                </p:oleObj>
              </mc:Choice>
              <mc:Fallback>
                <p:oleObj name="Equation" r:id="rId5" imgW="1066800" imgH="749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53" y="4261883"/>
                        <a:ext cx="2274887" cy="1544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248094" y="2168372"/>
            <a:ext cx="3715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charset="0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diagonal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matrix A means at the states are uncoupled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3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Controllability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09600"/>
            <a:ext cx="84330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Another example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683910"/>
              </p:ext>
            </p:extLst>
          </p:nvPr>
        </p:nvGraphicFramePr>
        <p:xfrm>
          <a:off x="370703" y="1351510"/>
          <a:ext cx="4603255" cy="178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91" name="Equation" r:id="rId3" imgW="2159000" imgH="863600" progId="Equation.3">
                  <p:embed/>
                </p:oleObj>
              </mc:Choice>
              <mc:Fallback>
                <p:oleObj name="Equation" r:id="rId3" imgW="21590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03" y="1351510"/>
                        <a:ext cx="4603255" cy="178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8506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this case the control input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cannot</a:t>
            </a:r>
            <a:r>
              <a:rPr lang="en-US" sz="2000" dirty="0" smtClean="0">
                <a:latin typeface="Arial" charset="0"/>
              </a:rPr>
              <a:t>  drive and influence </a:t>
            </a:r>
            <a:r>
              <a:rPr lang="en-US" sz="2000" dirty="0">
                <a:latin typeface="Arial" charset="0"/>
              </a:rPr>
              <a:t>all state </a:t>
            </a:r>
            <a:r>
              <a:rPr lang="en-US" sz="2000" dirty="0" smtClean="0">
                <a:latin typeface="Arial" charset="0"/>
              </a:rPr>
              <a:t>variables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system is not controllable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03" y="3577136"/>
            <a:ext cx="1850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554160"/>
              </p:ext>
            </p:extLst>
          </p:nvPr>
        </p:nvGraphicFramePr>
        <p:xfrm>
          <a:off x="523305" y="4345961"/>
          <a:ext cx="2274887" cy="151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192" name="Equation" r:id="rId5" imgW="1066800" imgH="736600" progId="Equation.DSMT4">
                  <p:embed/>
                </p:oleObj>
              </mc:Choice>
              <mc:Fallback>
                <p:oleObj name="Equation" r:id="rId5" imgW="10668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05" y="4345961"/>
                        <a:ext cx="2274887" cy="151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32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7" y="1634067"/>
            <a:ext cx="9143999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</a:t>
            </a:r>
            <a:r>
              <a:rPr lang="en-GB" sz="3600" b="1" dirty="0">
                <a:solidFill>
                  <a:srgbClr val="FF3300"/>
                </a:solidFill>
              </a:rPr>
              <a:t>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7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US" sz="3600" dirty="0" smtClean="0"/>
              <a:t>Inverted </a:t>
            </a:r>
            <a:r>
              <a:rPr lang="en-US" sz="3600" dirty="0"/>
              <a:t>pendulum </a:t>
            </a:r>
            <a:r>
              <a:rPr lang="en-US" sz="3600" dirty="0" smtClean="0"/>
              <a:t>velocity control</a:t>
            </a:r>
            <a:endParaRPr lang="en-US" sz="3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01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Controllability matrix key result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0147" y="2643232"/>
            <a:ext cx="80987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In this case we </a:t>
            </a:r>
            <a:r>
              <a:rPr lang="en-US" sz="2000" dirty="0" smtClean="0">
                <a:latin typeface="Arial" charset="0"/>
              </a:rPr>
              <a:t>cannot just </a:t>
            </a:r>
            <a:r>
              <a:rPr lang="en-US" sz="2000" dirty="0" smtClean="0">
                <a:latin typeface="Arial" charset="0"/>
              </a:rPr>
              <a:t>use inspection and </a:t>
            </a:r>
            <a:r>
              <a:rPr lang="en-US" sz="2000" dirty="0" smtClean="0">
                <a:latin typeface="Arial" charset="0"/>
              </a:rPr>
              <a:t>need </a:t>
            </a:r>
            <a:r>
              <a:rPr lang="en-US" sz="2000" dirty="0" smtClean="0">
                <a:latin typeface="Arial" charset="0"/>
              </a:rPr>
              <a:t>to examine the controllability </a:t>
            </a:r>
            <a:r>
              <a:rPr lang="en-US" sz="2000" dirty="0" smtClean="0">
                <a:latin typeface="Arial" charset="0"/>
              </a:rPr>
              <a:t>matrix to say if the system is controllable</a:t>
            </a:r>
            <a:endParaRPr lang="en-US" sz="2000" dirty="0" smtClean="0">
              <a:latin typeface="Arial" charset="0"/>
            </a:endParaRPr>
          </a:p>
          <a:p>
            <a:endParaRPr lang="en-US" sz="2000" dirty="0" smtClean="0">
              <a:latin typeface="Arial" charset="0"/>
            </a:endParaRPr>
          </a:p>
          <a:p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controllability </a:t>
            </a:r>
            <a:r>
              <a:rPr lang="en-US" sz="2000" dirty="0">
                <a:latin typeface="Arial" charset="0"/>
              </a:rPr>
              <a:t>matrix is given </a:t>
            </a:r>
            <a:r>
              <a:rPr lang="en-US" sz="2000" dirty="0" smtClean="0">
                <a:latin typeface="Arial" charset="0"/>
              </a:rPr>
              <a:t>by the expression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690598"/>
              </p:ext>
            </p:extLst>
          </p:nvPr>
        </p:nvGraphicFramePr>
        <p:xfrm>
          <a:off x="762364" y="4794504"/>
          <a:ext cx="56038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45" name="Equation" r:id="rId3" imgW="2324100" imgH="304800" progId="Equation.3">
                  <p:embed/>
                </p:oleObj>
              </mc:Choice>
              <mc:Fallback>
                <p:oleObj name="Equation" r:id="rId3" imgW="2324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4794504"/>
                        <a:ext cx="56038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60147" y="652964"/>
            <a:ext cx="89884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In the general case </a:t>
            </a:r>
            <a:r>
              <a:rPr lang="en-US" sz="2000" dirty="0" smtClean="0">
                <a:latin typeface="Arial" charset="0"/>
              </a:rPr>
              <a:t>the matrix A </a:t>
            </a:r>
            <a:r>
              <a:rPr lang="en-US" sz="2000" dirty="0" smtClean="0">
                <a:latin typeface="Arial" charset="0"/>
              </a:rPr>
              <a:t>will not be </a:t>
            </a:r>
            <a:r>
              <a:rPr lang="en-US" sz="2000" dirty="0" smtClean="0">
                <a:latin typeface="Arial" charset="0"/>
              </a:rPr>
              <a:t>diagonal o states can be coupled together</a:t>
            </a:r>
            <a:endParaRPr lang="en-US" sz="2000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806073"/>
            <a:ext cx="88838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system is </a:t>
            </a:r>
            <a:r>
              <a:rPr lang="en-US" sz="2000" dirty="0" smtClean="0">
                <a:latin typeface="Arial" charset="0"/>
              </a:rPr>
              <a:t>only fully controllable if </a:t>
            </a:r>
            <a:r>
              <a:rPr lang="en-US" sz="2000" dirty="0">
                <a:latin typeface="Arial" charset="0"/>
              </a:rPr>
              <a:t>the controllability matrix is full rank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075516"/>
              </p:ext>
            </p:extLst>
          </p:nvPr>
        </p:nvGraphicFramePr>
        <p:xfrm>
          <a:off x="752813" y="1504156"/>
          <a:ext cx="21129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9546" name="Equation" r:id="rId5" imgW="927100" imgH="203200" progId="Equation.DSMT4">
                  <p:embed/>
                </p:oleObj>
              </mc:Choice>
              <mc:Fallback>
                <p:oleObj name="Equation" r:id="rId5" imgW="927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813" y="1504156"/>
                        <a:ext cx="2112962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25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  <p:bldP spid="21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Controllability example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535" y="3195430"/>
            <a:ext cx="880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this has a 2x2 system matrix, the system controllability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424316" y="3889886"/>
          <a:ext cx="278606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09" name="Equation" r:id="rId3" imgW="1155700" imgH="304800" progId="Equation.DSMT4">
                  <p:embed/>
                </p:oleObj>
              </mc:Choice>
              <mc:Fallback>
                <p:oleObj name="Equation" r:id="rId3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316" y="3889886"/>
                        <a:ext cx="278606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501650" y="1238250"/>
          <a:ext cx="4254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0" name="Equation" r:id="rId5" imgW="1866900" imgH="508000" progId="Equation.3">
                  <p:embed/>
                </p:oleObj>
              </mc:Choice>
              <mc:Fallback>
                <p:oleObj name="Equation" r:id="rId5" imgW="1866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238250"/>
                        <a:ext cx="4254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31642" y="635943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Given the state space system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587904" y="2331393"/>
          <a:ext cx="23161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1" name="Equation" r:id="rId7" imgW="1016000" imgH="304800" progId="Equation.DSMT4">
                  <p:embed/>
                </p:oleObj>
              </mc:Choice>
              <mc:Fallback>
                <p:oleObj name="Equation" r:id="rId7" imgW="10160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04" y="2331393"/>
                        <a:ext cx="231616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653089" y="911225"/>
          <a:ext cx="27781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2" name="Equation" r:id="rId9" imgW="1219200" imgH="508000" progId="Equation.3">
                  <p:embed/>
                </p:oleObj>
              </mc:Choice>
              <mc:Fallback>
                <p:oleObj name="Equation" r:id="rId9" imgW="1219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9" y="911225"/>
                        <a:ext cx="27781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6135159" y="1978025"/>
          <a:ext cx="15351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3" name="Equation" r:id="rId11" imgW="673100" imgH="508000" progId="Equation.DSMT4">
                  <p:embed/>
                </p:oleObj>
              </mc:Choice>
              <mc:Fallback>
                <p:oleObj name="Equation" r:id="rId11" imgW="6731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5159" y="1978025"/>
                        <a:ext cx="15351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19088" y="5573338"/>
          <a:ext cx="360838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4" name="Equation" r:id="rId13" imgW="1536700" imgH="508000" progId="Equation.DSMT4">
                  <p:embed/>
                </p:oleObj>
              </mc:Choice>
              <mc:Fallback>
                <p:oleObj name="Equation" r:id="rId13" imgW="15367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9088" y="5573338"/>
                        <a:ext cx="3608387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31642" y="4948953"/>
            <a:ext cx="3865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Calculating the AB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120848" y="5573338"/>
          <a:ext cx="14605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015" name="Equation" r:id="rId15" imgW="622300" imgH="508000" progId="Equation.DSMT4">
                  <p:embed/>
                </p:oleObj>
              </mc:Choice>
              <mc:Fallback>
                <p:oleObj name="Equation" r:id="rId15" imgW="6223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20848" y="5573338"/>
                        <a:ext cx="14605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400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Controllability example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424266" y="1642060"/>
          <a:ext cx="2786062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769" name="Equation" r:id="rId3" imgW="1155700" imgH="304800" progId="Equation.DSMT4">
                  <p:embed/>
                </p:oleObj>
              </mc:Choice>
              <mc:Fallback>
                <p:oleObj name="Equation" r:id="rId3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266" y="1642060"/>
                        <a:ext cx="2786062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73049" y="802927"/>
            <a:ext cx="4262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in A and AB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426464" y="1332442"/>
          <a:ext cx="19685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770" name="Equation" r:id="rId5" imgW="838200" imgH="508000" progId="Equation.3">
                  <p:embed/>
                </p:oleObj>
              </mc:Choice>
              <mc:Fallback>
                <p:oleObj name="Equation" r:id="rId5" imgW="838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26464" y="1332442"/>
                        <a:ext cx="19685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73050" y="3349744"/>
          <a:ext cx="614521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771" name="Equation" r:id="rId7" imgW="2616200" imgH="571500" progId="Equation.DSMT4">
                  <p:embed/>
                </p:oleObj>
              </mc:Choice>
              <mc:Fallback>
                <p:oleObj name="Equation" r:id="rId7" imgW="26162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3050" y="3349744"/>
                        <a:ext cx="6145213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769100" y="3349742"/>
          <a:ext cx="19685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1772" name="Equation" r:id="rId9" imgW="838200" imgH="508000" progId="Equation.DSMT4">
                  <p:embed/>
                </p:oleObj>
              </mc:Choice>
              <mc:Fallback>
                <p:oleObj name="Equation" r:id="rId9" imgW="838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69100" y="3349742"/>
                        <a:ext cx="19685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24567" y="5041669"/>
            <a:ext cx="81343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It can be seen that the reduced echelon form matrix has full rank of 2</a:t>
            </a:r>
            <a:endParaRPr lang="en-US" sz="2000" dirty="0"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4568" y="6165502"/>
            <a:ext cx="6407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controllable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4567" y="2801292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41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7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Observability</a:t>
            </a:r>
          </a:p>
        </p:txBody>
      </p:sp>
    </p:spTree>
    <p:extLst>
      <p:ext uri="{BB962C8B-B14F-4D97-AF65-F5344CB8AC3E}">
        <p14:creationId xmlns:p14="http://schemas.microsoft.com/office/powerpoint/2010/main" val="41347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Observability matrix key result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196661"/>
              </p:ext>
            </p:extLst>
          </p:nvPr>
        </p:nvGraphicFramePr>
        <p:xfrm>
          <a:off x="675867" y="1495625"/>
          <a:ext cx="20843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2529" name="Equation" r:id="rId3" imgW="914400" imgH="419100" progId="Equation.3">
                  <p:embed/>
                </p:oleObj>
              </mc:Choice>
              <mc:Fallback>
                <p:oleObj name="Equation" r:id="rId3" imgW="91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867" y="1495625"/>
                        <a:ext cx="2084388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45902" y="825143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Given the state space system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469" y="3177733"/>
            <a:ext cx="894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LTI </a:t>
            </a:r>
            <a:r>
              <a:rPr lang="en-US" sz="2000" dirty="0">
                <a:latin typeface="Arial" charset="0"/>
              </a:rPr>
              <a:t>system is observable if the initial state x(0) can be uniquely deduced from the knowledge of the input u(t) and output y(t) for all t between 0 and any finite T &gt; 0</a:t>
            </a:r>
          </a:p>
        </p:txBody>
      </p:sp>
      <p:sp>
        <p:nvSpPr>
          <p:cNvPr id="4" name="Rectangle 3"/>
          <p:cNvSpPr/>
          <p:nvPr/>
        </p:nvSpPr>
        <p:spPr>
          <a:xfrm>
            <a:off x="203200" y="4890295"/>
            <a:ext cx="89200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many application, it is not practical to measure all of the states </a:t>
            </a:r>
            <a:r>
              <a:rPr lang="en-US" sz="2000" dirty="0" smtClean="0">
                <a:latin typeface="Arial" charset="0"/>
              </a:rPr>
              <a:t>directly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A </a:t>
            </a:r>
            <a:r>
              <a:rPr lang="en-US" sz="2000" dirty="0">
                <a:latin typeface="Arial" charset="0"/>
              </a:rPr>
              <a:t>system is observable if there is no hidden dynamics inside it</a:t>
            </a:r>
          </a:p>
        </p:txBody>
      </p:sp>
    </p:spTree>
    <p:extLst>
      <p:ext uri="{BB962C8B-B14F-4D97-AF65-F5344CB8AC3E}">
        <p14:creationId xmlns:p14="http://schemas.microsoft.com/office/powerpoint/2010/main" val="22486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/>
      <p:bldP spid="4" grpId="0" build="p" bldLvl="2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Arial" charset="0"/>
              </a:rPr>
              <a:t>Observability</a:t>
            </a:r>
            <a:r>
              <a:rPr lang="en-US" sz="3200" b="1" dirty="0" smtClean="0">
                <a:latin typeface="Arial" charset="0"/>
              </a:rPr>
              <a:t> matrix key result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39766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this case all state variables </a:t>
            </a:r>
            <a:r>
              <a:rPr lang="en-US" sz="2000" dirty="0" smtClean="0">
                <a:latin typeface="Arial" charset="0"/>
              </a:rPr>
              <a:t>are coupled to the output and have </a:t>
            </a:r>
            <a:r>
              <a:rPr lang="en-US" sz="2000" dirty="0" smtClean="0">
                <a:latin typeface="Arial" charset="0"/>
              </a:rPr>
              <a:t>an effect </a:t>
            </a:r>
            <a:r>
              <a:rPr lang="en-US" sz="2000" dirty="0">
                <a:latin typeface="Arial" charset="0"/>
              </a:rPr>
              <a:t>on the </a:t>
            </a:r>
            <a:r>
              <a:rPr lang="en-US" sz="2000" dirty="0" smtClean="0">
                <a:latin typeface="Arial" charset="0"/>
              </a:rPr>
              <a:t>output </a:t>
            </a:r>
            <a:r>
              <a:rPr lang="en-US" sz="2000" dirty="0" smtClean="0">
                <a:latin typeface="Arial" charset="0"/>
              </a:rPr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observable</a:t>
            </a:r>
            <a:endParaRPr lang="en-US" sz="2000" dirty="0"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050" y="609600"/>
            <a:ext cx="8226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If system matrix A has a diagonal form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system controllability </a:t>
            </a:r>
            <a:r>
              <a:rPr lang="en-US" sz="2000" dirty="0">
                <a:latin typeface="Arial" charset="0"/>
              </a:rPr>
              <a:t>if </a:t>
            </a:r>
            <a:r>
              <a:rPr lang="en-US" sz="2000" dirty="0" smtClean="0">
                <a:latin typeface="Arial" charset="0"/>
              </a:rPr>
              <a:t>output row vector C </a:t>
            </a:r>
            <a:r>
              <a:rPr lang="en-US" sz="2000" dirty="0">
                <a:latin typeface="Arial" charset="0"/>
              </a:rPr>
              <a:t>has </a:t>
            </a:r>
            <a:r>
              <a:rPr lang="en-US" sz="2000" dirty="0" smtClean="0">
                <a:latin typeface="Arial" charset="0"/>
              </a:rPr>
              <a:t>no non-zero </a:t>
            </a:r>
            <a:r>
              <a:rPr lang="en-US" sz="2000" dirty="0" smtClean="0">
                <a:latin typeface="Arial" charset="0"/>
              </a:rPr>
              <a:t>elements</a:t>
            </a:r>
          </a:p>
          <a:p>
            <a:r>
              <a:rPr lang="en-US" sz="2000" dirty="0" smtClean="0">
                <a:latin typeface="Arial" charset="0"/>
              </a:rPr>
              <a:t>For example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330705"/>
              </p:ext>
            </p:extLst>
          </p:nvPr>
        </p:nvGraphicFramePr>
        <p:xfrm>
          <a:off x="233050" y="1625263"/>
          <a:ext cx="4021016" cy="2545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5" name="Equation" r:id="rId3" imgW="1841500" imgH="1206500" progId="Equation.DSMT4">
                  <p:embed/>
                </p:oleObj>
              </mc:Choice>
              <mc:Fallback>
                <p:oleObj name="Equation" r:id="rId3" imgW="1841500" imgH="1206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50" y="1625263"/>
                        <a:ext cx="4021016" cy="2545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31501" y="4383060"/>
            <a:ext cx="382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In this case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29382"/>
              </p:ext>
            </p:extLst>
          </p:nvPr>
        </p:nvGraphicFramePr>
        <p:xfrm>
          <a:off x="3506914" y="4383060"/>
          <a:ext cx="319563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56" name="Equation" r:id="rId5" imgW="1498600" imgH="241300" progId="Equation.DSMT4">
                  <p:embed/>
                </p:oleObj>
              </mc:Choice>
              <mc:Fallback>
                <p:oleObj name="Equation" r:id="rId5" imgW="1498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6914" y="4383060"/>
                        <a:ext cx="319563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926782" y="2099548"/>
            <a:ext cx="3715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charset="0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diagonal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matrix A means at the states are uncoupled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8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Arial" charset="0"/>
              </a:rPr>
              <a:t>Observability</a:t>
            </a:r>
            <a:r>
              <a:rPr lang="en-US" sz="3200" b="1" dirty="0" smtClean="0">
                <a:latin typeface="Arial" charset="0"/>
              </a:rPr>
              <a:t> matrix key result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244674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this case </a:t>
            </a:r>
            <a:r>
              <a:rPr lang="en-US" sz="2000" dirty="0" smtClean="0">
                <a:latin typeface="Arial" charset="0"/>
              </a:rPr>
              <a:t>not all </a:t>
            </a:r>
            <a:r>
              <a:rPr lang="en-US" sz="2000" dirty="0">
                <a:latin typeface="Arial" charset="0"/>
              </a:rPr>
              <a:t>state variables </a:t>
            </a:r>
            <a:r>
              <a:rPr lang="en-US" sz="2000" dirty="0" smtClean="0">
                <a:latin typeface="Arial" charset="0"/>
              </a:rPr>
              <a:t>are coupled to the output and have </a:t>
            </a:r>
            <a:r>
              <a:rPr lang="en-US" sz="2000" dirty="0" smtClean="0">
                <a:latin typeface="Arial" charset="0"/>
              </a:rPr>
              <a:t>an effect </a:t>
            </a:r>
            <a:r>
              <a:rPr lang="en-US" sz="2000" dirty="0">
                <a:latin typeface="Arial" charset="0"/>
              </a:rPr>
              <a:t>on the </a:t>
            </a:r>
            <a:r>
              <a:rPr lang="en-US" sz="2000" dirty="0" smtClean="0">
                <a:latin typeface="Arial" charset="0"/>
              </a:rPr>
              <a:t>output </a:t>
            </a:r>
            <a:r>
              <a:rPr lang="en-US" sz="2000" dirty="0" smtClean="0">
                <a:latin typeface="Arial" charset="0"/>
              </a:rPr>
              <a:t>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X</a:t>
            </a:r>
            <a:r>
              <a:rPr lang="en-US" sz="2000" baseline="-25000" dirty="0" smtClean="0">
                <a:solidFill>
                  <a:srgbClr val="FF0000"/>
                </a:solidFill>
                <a:latin typeface="Arial" charset="0"/>
              </a:rPr>
              <a:t>3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does not influence the output 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not observable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3050" y="609600"/>
            <a:ext cx="8226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If system matrix A has a diagonal form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system controllability </a:t>
            </a:r>
            <a:r>
              <a:rPr lang="en-US" sz="2000" dirty="0">
                <a:latin typeface="Arial" charset="0"/>
              </a:rPr>
              <a:t>if </a:t>
            </a:r>
            <a:r>
              <a:rPr lang="en-US" sz="2000" dirty="0" smtClean="0">
                <a:latin typeface="Arial" charset="0"/>
              </a:rPr>
              <a:t>output row vector C </a:t>
            </a:r>
            <a:r>
              <a:rPr lang="en-US" sz="2000" dirty="0">
                <a:latin typeface="Arial" charset="0"/>
              </a:rPr>
              <a:t>has </a:t>
            </a:r>
            <a:r>
              <a:rPr lang="en-US" sz="2000" dirty="0" smtClean="0">
                <a:latin typeface="Arial" charset="0"/>
              </a:rPr>
              <a:t>no non-zero </a:t>
            </a:r>
            <a:r>
              <a:rPr lang="en-US" sz="2000" dirty="0" smtClean="0">
                <a:latin typeface="Arial" charset="0"/>
              </a:rPr>
              <a:t>elements</a:t>
            </a:r>
          </a:p>
          <a:p>
            <a:r>
              <a:rPr lang="en-US" sz="2000" dirty="0" smtClean="0">
                <a:latin typeface="Arial" charset="0"/>
              </a:rPr>
              <a:t>For example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028403"/>
              </p:ext>
            </p:extLst>
          </p:nvPr>
        </p:nvGraphicFramePr>
        <p:xfrm>
          <a:off x="233363" y="1638300"/>
          <a:ext cx="4021137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11" name="Equation" r:id="rId3" imgW="1841500" imgH="1193800" progId="Equation.3">
                  <p:embed/>
                </p:oleObj>
              </mc:Choice>
              <mc:Fallback>
                <p:oleObj name="Equation" r:id="rId3" imgW="18415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363" y="1638300"/>
                        <a:ext cx="4021137" cy="251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431935" y="4432242"/>
            <a:ext cx="38225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In this case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274034"/>
              </p:ext>
            </p:extLst>
          </p:nvPr>
        </p:nvGraphicFramePr>
        <p:xfrm>
          <a:off x="3130550" y="4414653"/>
          <a:ext cx="22479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12" name="Equation" r:id="rId5" imgW="1054100" imgH="241300" progId="Equation.3">
                  <p:embed/>
                </p:oleObj>
              </mc:Choice>
              <mc:Fallback>
                <p:oleObj name="Equation" r:id="rId5" imgW="1054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4414653"/>
                        <a:ext cx="2247900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926782" y="2099548"/>
            <a:ext cx="37154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charset="0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diagonal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matrix A means at the states are uncoupled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09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Observability matrix key result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0146" y="2507851"/>
            <a:ext cx="69429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this case we need to examine the </a:t>
            </a:r>
            <a:r>
              <a:rPr lang="en-US" sz="2000" dirty="0" err="1">
                <a:latin typeface="Arial" charset="0"/>
              </a:rPr>
              <a:t>observability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matrix</a:t>
            </a:r>
            <a:r>
              <a:rPr lang="en-US" sz="2000" dirty="0">
                <a:latin typeface="Arial" charset="0"/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system </a:t>
            </a:r>
            <a:r>
              <a:rPr lang="en-US" sz="2000" dirty="0" err="1" smtClean="0">
                <a:latin typeface="Arial" charset="0"/>
              </a:rPr>
              <a:t>observability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matrix is given by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1130653" y="3681024"/>
          <a:ext cx="2511779" cy="2000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65" name="Equation" r:id="rId3" imgW="1041400" imgH="927100" progId="Equation.DSMT4">
                  <p:embed/>
                </p:oleObj>
              </mc:Choice>
              <mc:Fallback>
                <p:oleObj name="Equation" r:id="rId3" imgW="1041400" imgH="927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653" y="3681024"/>
                        <a:ext cx="2511779" cy="20007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55877" y="5999288"/>
            <a:ext cx="878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system is </a:t>
            </a:r>
            <a:r>
              <a:rPr lang="en-US" sz="2000" dirty="0" smtClean="0">
                <a:latin typeface="Arial" charset="0"/>
              </a:rPr>
              <a:t>only fully </a:t>
            </a:r>
            <a:r>
              <a:rPr lang="en-US" sz="2000" dirty="0">
                <a:latin typeface="Arial" charset="0"/>
              </a:rPr>
              <a:t>observable if the </a:t>
            </a:r>
            <a:r>
              <a:rPr lang="en-US" sz="2000" dirty="0" err="1">
                <a:latin typeface="Arial" charset="0"/>
              </a:rPr>
              <a:t>observability</a:t>
            </a:r>
            <a:r>
              <a:rPr lang="en-US" sz="2000" dirty="0">
                <a:latin typeface="Arial" charset="0"/>
              </a:rPr>
              <a:t> matrix is full rank</a:t>
            </a:r>
          </a:p>
        </p:txBody>
      </p:sp>
      <p:sp>
        <p:nvSpPr>
          <p:cNvPr id="9" name="Rectangle 8"/>
          <p:cNvSpPr/>
          <p:nvPr/>
        </p:nvSpPr>
        <p:spPr>
          <a:xfrm>
            <a:off x="260147" y="652964"/>
            <a:ext cx="5160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In the general case A will not be diagonal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762364" y="1485660"/>
          <a:ext cx="20843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66" name="Equation" r:id="rId5" imgW="914400" imgH="419100" progId="Equation.3">
                  <p:embed/>
                </p:oleObj>
              </mc:Choice>
              <mc:Fallback>
                <p:oleObj name="Equation" r:id="rId5" imgW="914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1485660"/>
                        <a:ext cx="2084388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6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  <p:bldP spid="7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Arial" charset="0"/>
              </a:rPr>
              <a:t>Observability</a:t>
            </a:r>
            <a:r>
              <a:rPr lang="en-US" sz="3200" b="1" dirty="0" smtClean="0">
                <a:latin typeface="Arial" charset="0"/>
              </a:rPr>
              <a:t> example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87905" y="4026429"/>
          <a:ext cx="21431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29" name="Equation" r:id="rId3" imgW="889000" imgH="508000" progId="Equation.3">
                  <p:embed/>
                </p:oleObj>
              </mc:Choice>
              <mc:Fallback>
                <p:oleObj name="Equation" r:id="rId3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05" y="4026429"/>
                        <a:ext cx="2143125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" y="614824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Given the state space system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01650" y="1238250"/>
          <a:ext cx="42545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0" name="Equation" r:id="rId5" imgW="1866900" imgH="508000" progId="Equation.3">
                  <p:embed/>
                </p:oleObj>
              </mc:Choice>
              <mc:Fallback>
                <p:oleObj name="Equation" r:id="rId5" imgW="1866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1238250"/>
                        <a:ext cx="42545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87904" y="2331393"/>
          <a:ext cx="2316162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1" name="Equation" r:id="rId7" imgW="1016000" imgH="304800" progId="Equation.DSMT4">
                  <p:embed/>
                </p:oleObj>
              </mc:Choice>
              <mc:Fallback>
                <p:oleObj name="Equation" r:id="rId7" imgW="10160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904" y="2331393"/>
                        <a:ext cx="2316162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5653089" y="911225"/>
          <a:ext cx="2778125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2" name="Equation" r:id="rId9" imgW="1219200" imgH="508000" progId="Equation.3">
                  <p:embed/>
                </p:oleObj>
              </mc:Choice>
              <mc:Fallback>
                <p:oleObj name="Equation" r:id="rId9" imgW="12192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3089" y="911225"/>
                        <a:ext cx="2778125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5956301" y="2136777"/>
          <a:ext cx="2403475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3" name="Equation" r:id="rId11" imgW="1054100" imgH="355600" progId="Equation.3">
                  <p:embed/>
                </p:oleObj>
              </mc:Choice>
              <mc:Fallback>
                <p:oleObj name="Equation" r:id="rId11" imgW="1054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6301" y="2136777"/>
                        <a:ext cx="2403475" cy="747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18535" y="3195430"/>
            <a:ext cx="8805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this has a 2x2 system matrix, the system </a:t>
            </a:r>
            <a:r>
              <a:rPr lang="en-US" sz="2000" dirty="0" err="1" smtClean="0">
                <a:latin typeface="Arial" charset="0"/>
              </a:rPr>
              <a:t>observability</a:t>
            </a:r>
            <a:r>
              <a:rPr lang="en-US" sz="2000" dirty="0" smtClean="0">
                <a:latin typeface="Arial" charset="0"/>
              </a:rPr>
              <a:t>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01651" y="5664200"/>
          <a:ext cx="402748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4" name="Equation" r:id="rId13" imgW="1714500" imgH="508000" progId="Equation.3">
                  <p:embed/>
                </p:oleObj>
              </mc:Choice>
              <mc:Fallback>
                <p:oleObj name="Equation" r:id="rId13" imgW="1714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1651" y="5664200"/>
                        <a:ext cx="4027487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64208" y="5192946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Calculating the CA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651375" y="5902327"/>
          <a:ext cx="1970088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135" name="Equation" r:id="rId15" imgW="838200" imgH="304800" progId="Equation.3">
                  <p:embed/>
                </p:oleObj>
              </mc:Choice>
              <mc:Fallback>
                <p:oleObj name="Equation" r:id="rId15" imgW="8382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51375" y="5902327"/>
                        <a:ext cx="1970088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5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2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 smtClean="0">
                <a:latin typeface="Arial" charset="0"/>
              </a:rPr>
              <a:t>Observability</a:t>
            </a:r>
            <a:r>
              <a:rPr lang="en-US" sz="3200" b="1" dirty="0" smtClean="0">
                <a:latin typeface="Arial" charset="0"/>
              </a:rPr>
              <a:t> example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01651" y="1486428"/>
          <a:ext cx="21431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89" name="Equation" r:id="rId3" imgW="889000" imgH="508000" progId="Equation.3">
                  <p:embed/>
                </p:oleObj>
              </mc:Choice>
              <mc:Fallback>
                <p:oleObj name="Equation" r:id="rId3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1" y="1486428"/>
                        <a:ext cx="2143125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62870" y="749164"/>
            <a:ext cx="43268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in C and CA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3276600" y="1264593"/>
          <a:ext cx="2019300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90" name="Equation" r:id="rId5" imgW="838200" imgH="508000" progId="Equation.DSMT4">
                  <p:embed/>
                </p:oleObj>
              </mc:Choice>
              <mc:Fallback>
                <p:oleObj name="Equation" r:id="rId5" imgW="8382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264593"/>
                        <a:ext cx="2019300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371476" y="3032125"/>
          <a:ext cx="6145213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91" name="Equation" r:id="rId7" imgW="2616200" imgH="508000" progId="Equation.3">
                  <p:embed/>
                </p:oleObj>
              </mc:Choice>
              <mc:Fallback>
                <p:oleObj name="Equation" r:id="rId7" imgW="26162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476" y="3032125"/>
                        <a:ext cx="6145213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6873875" y="3032125"/>
          <a:ext cx="1760538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892" name="Equation" r:id="rId9" imgW="749300" imgH="508000" progId="Equation.3">
                  <p:embed/>
                </p:oleObj>
              </mc:Choice>
              <mc:Fallback>
                <p:oleObj name="Equation" r:id="rId9" imgW="7493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73875" y="3032125"/>
                        <a:ext cx="1760538" cy="1192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111984" y="4304521"/>
            <a:ext cx="813435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It can be seen that the reduced echelon form matrix has rank of 1  which is less than full rank of </a:t>
            </a:r>
            <a:r>
              <a:rPr lang="en-US" sz="2000" dirty="0" smtClean="0">
                <a:latin typeface="Arial" charset="0"/>
              </a:rPr>
              <a:t>2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can be seen by inspection since the two rows in M</a:t>
            </a:r>
            <a:r>
              <a:rPr lang="en-US" sz="2000" baseline="-25000" dirty="0" smtClean="0">
                <a:latin typeface="Arial" charset="0"/>
              </a:rPr>
              <a:t>o</a:t>
            </a:r>
            <a:r>
              <a:rPr lang="en-US" sz="2000" dirty="0" smtClean="0">
                <a:latin typeface="Arial" charset="0"/>
              </a:rPr>
              <a:t> were linearly </a:t>
            </a:r>
            <a:r>
              <a:rPr lang="en-US" sz="2000" i="1" dirty="0" smtClean="0">
                <a:latin typeface="Arial" charset="0"/>
              </a:rPr>
              <a:t>dependent</a:t>
            </a:r>
            <a:r>
              <a:rPr lang="en-US" sz="2000" dirty="0" smtClean="0">
                <a:latin typeface="Arial" charset="0"/>
              </a:rPr>
              <a:t>, differing only in scaling factor of -2</a:t>
            </a:r>
            <a:endParaRPr lang="en-US" sz="2000" dirty="0"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38" y="5955375"/>
            <a:ext cx="6407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the system is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not observable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71476" y="2653836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284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build="p" bldLvl="2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I</a:t>
            </a:r>
            <a:r>
              <a:rPr lang="en-US" sz="3200" b="1" dirty="0" smtClean="0">
                <a:solidFill>
                  <a:prstClr val="black"/>
                </a:solidFill>
                <a:latin typeface="Arial" charset="0"/>
              </a:rPr>
              <a:t>nverted </a:t>
            </a:r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pendulum state space </a:t>
            </a:r>
            <a:r>
              <a:rPr lang="en-US" sz="3200" b="1" dirty="0" smtClean="0">
                <a:solidFill>
                  <a:prstClr val="black"/>
                </a:solidFill>
                <a:latin typeface="Arial" charset="0"/>
              </a:rPr>
              <a:t>velocity control</a:t>
            </a:r>
            <a:endParaRPr lang="en-US" sz="3200" b="1" dirty="0">
              <a:solidFill>
                <a:prstClr val="black"/>
              </a:solidFill>
              <a:latin typeface="Arial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802689" y="1009724"/>
          <a:ext cx="4714179" cy="856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07" name="Equation" r:id="rId3" imgW="2374900" imgH="431800" progId="Equation.DSMT4">
                  <p:embed/>
                </p:oleObj>
              </mc:Choice>
              <mc:Fallback>
                <p:oleObj name="Equation" r:id="rId3" imgW="2374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689" y="1009724"/>
                        <a:ext cx="4714179" cy="856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8" y="3166220"/>
            <a:ext cx="51129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Where:</a:t>
            </a:r>
          </a:p>
          <a:p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angle to the vertical is denoted by </a:t>
            </a:r>
            <a:r>
              <a:rPr lang="en-US" dirty="0" err="1" smtClean="0">
                <a:solidFill>
                  <a:prstClr val="black"/>
                </a:solidFill>
                <a:latin typeface="Arial"/>
                <a:cs typeface="Arial"/>
              </a:rPr>
              <a:t>θ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The coefficient of viciously is denoted by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μ</a:t>
            </a:r>
            <a:endParaRPr lang="en-GB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Arial"/>
                <a:cs typeface="Arial"/>
              </a:rPr>
              <a:t>The mass of the pendulum is denoted by m</a:t>
            </a:r>
          </a:p>
          <a:p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The moment of inertial of the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rod </a:t>
            </a:r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about the center of mass is denoted by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I</a:t>
            </a:r>
            <a:endParaRPr lang="en-GB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GB" dirty="0" smtClean="0">
                <a:solidFill>
                  <a:prstClr val="black"/>
                </a:solidFill>
                <a:latin typeface="Arial"/>
                <a:cs typeface="Arial"/>
              </a:rPr>
              <a:t>The length to the centre of mass is denoted by </a:t>
            </a:r>
            <a:r>
              <a:rPr lang="en-GB" i="1" dirty="0" smtClean="0">
                <a:solidFill>
                  <a:prstClr val="black"/>
                </a:solidFill>
                <a:latin typeface="Arial"/>
                <a:cs typeface="Arial"/>
              </a:rPr>
              <a:t>l</a:t>
            </a:r>
          </a:p>
          <a:p>
            <a:r>
              <a:rPr lang="en-GB" dirty="0" smtClean="0">
                <a:solidFill>
                  <a:prstClr val="black"/>
                </a:solidFill>
                <a:latin typeface="Arial"/>
                <a:cs typeface="Arial"/>
              </a:rPr>
              <a:t>The displacement of the pivot is given by </a:t>
            </a:r>
            <a:r>
              <a:rPr lang="en-GB" dirty="0" err="1" smtClean="0">
                <a:solidFill>
                  <a:prstClr val="black"/>
                </a:solidFill>
                <a:latin typeface="Arial"/>
                <a:cs typeface="Arial"/>
              </a:rPr>
              <a:t>x</a:t>
            </a:r>
            <a:r>
              <a:rPr lang="en-GB" baseline="-25000" dirty="0" err="1" smtClean="0">
                <a:solidFill>
                  <a:prstClr val="black"/>
                </a:solidFill>
                <a:latin typeface="Arial"/>
                <a:cs typeface="Arial"/>
              </a:rPr>
              <a:t>p</a:t>
            </a:r>
            <a:endParaRPr lang="en-GB" baseline="-25000" dirty="0" smtClean="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9" name="Picture 8" descr="HD:Users:ihoward:Documents:private:MyWork:Papers and Presentations:papers in progress:Inverted pendulum:cart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93131" y="2324449"/>
            <a:ext cx="3878548" cy="329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12253" y="609610"/>
            <a:ext cx="8871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The linearized differential equation describing the inverted pendulum is given by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368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1698" y="270124"/>
            <a:ext cx="8385156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solidFill>
                  <a:prstClr val="black"/>
                </a:solidFill>
                <a:latin typeface="Arial" charset="0"/>
              </a:rPr>
              <a:t>Stability, controllability and </a:t>
            </a:r>
            <a:r>
              <a:rPr lang="en-US" sz="2954" b="1" dirty="0" err="1">
                <a:solidFill>
                  <a:prstClr val="black"/>
                </a:solidFill>
                <a:latin typeface="Arial" charset="0"/>
              </a:rPr>
              <a:t>observability</a:t>
            </a:r>
            <a:endParaRPr lang="en-US" sz="2954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7708" y="940893"/>
            <a:ext cx="8594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The eigenvalues of matrix A must satisfy the equation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859453" y="1413293"/>
          <a:ext cx="989135" cy="2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13" name="Equation" r:id="rId4" imgW="609600" imgH="177800" progId="Equation.DSMT4">
                  <p:embed/>
                </p:oleObj>
              </mc:Choice>
              <mc:Fallback>
                <p:oleObj name="Equation" r:id="rId4" imgW="6096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453" y="1413293"/>
                        <a:ext cx="989135" cy="288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97708" y="1932265"/>
            <a:ext cx="8329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And this has a non-zero solution if the determinant of the matrix (A-I)=0 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28297" y="2482400"/>
          <a:ext cx="1463919" cy="370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14" name="Equation" r:id="rId6" imgW="901700" imgH="228600" progId="Equation.3">
                  <p:embed/>
                </p:oleObj>
              </mc:Choice>
              <mc:Fallback>
                <p:oleObj name="Equation" r:id="rId6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297" y="2482400"/>
                        <a:ext cx="1463919" cy="370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66549" y="3267594"/>
            <a:ext cx="8477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System has a 2x2 system matrix, so controllability matrix is given by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859450" y="3786155"/>
          <a:ext cx="2244770" cy="528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15" name="Equation" r:id="rId8" imgW="1155700" imgH="304800" progId="Equation.DSMT4">
                  <p:embed/>
                </p:oleObj>
              </mc:Choice>
              <mc:Fallback>
                <p:oleObj name="Equation" r:id="rId8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450" y="3786155"/>
                        <a:ext cx="2244770" cy="5282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351698" y="4752688"/>
            <a:ext cx="812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prstClr val="black"/>
                </a:solidFill>
                <a:latin typeface="Arial" charset="0"/>
              </a:rPr>
              <a:t>System has a 2x2 system matrix, so </a:t>
            </a:r>
            <a:r>
              <a:rPr lang="en-US" sz="2000" dirty="0" err="1">
                <a:solidFill>
                  <a:prstClr val="black"/>
                </a:solidFill>
                <a:latin typeface="Arial" charset="0"/>
              </a:rPr>
              <a:t>observability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matrix is given by</a:t>
            </a: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3180436" y="5325364"/>
          <a:ext cx="1697855" cy="86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7916" name="Equation" r:id="rId10" imgW="889000" imgH="508000" progId="Equation.3">
                  <p:embed/>
                </p:oleObj>
              </mc:Choice>
              <mc:Fallback>
                <p:oleObj name="Equation" r:id="rId10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0436" y="5325364"/>
                        <a:ext cx="1697855" cy="8677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43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2" grpId="0"/>
      <p:bldP spid="2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7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2015 exam for ROCO316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395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Q2: </a:t>
            </a:r>
            <a:r>
              <a:rPr lang="en-US" sz="3200" b="1" dirty="0"/>
              <a:t>Electrical circuit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81" y="609600"/>
            <a:ext cx="6506005" cy="61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Electrical circuit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30191" y="1038226"/>
          <a:ext cx="4281487" cy="1427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1" name="Equation" r:id="rId3" imgW="2743200" imgH="914400" progId="Equation.3">
                  <p:embed/>
                </p:oleObj>
              </mc:Choice>
              <mc:Fallback>
                <p:oleObj name="Equation" r:id="rId3" imgW="27432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0191" y="1038226"/>
                        <a:ext cx="4281487" cy="1427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11441" y="2465894"/>
          <a:ext cx="27749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2" name="Equation" r:id="rId5" imgW="1778000" imgH="558800" progId="Equation.3">
                  <p:embed/>
                </p:oleObj>
              </mc:Choice>
              <mc:Fallback>
                <p:oleObj name="Equation" r:id="rId5" imgW="1778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441" y="2465894"/>
                        <a:ext cx="2774950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1444" y="638899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</a:t>
            </a:r>
            <a:r>
              <a:rPr lang="en-US" sz="2000" dirty="0">
                <a:latin typeface="Arial" charset="0"/>
              </a:rPr>
              <a:t>in the value of L and R into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891088" y="1316039"/>
          <a:ext cx="3944937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3" name="Equation" r:id="rId7" imgW="2527300" imgH="558800" progId="Equation.3">
                  <p:embed/>
                </p:oleObj>
              </mc:Choice>
              <mc:Fallback>
                <p:oleObj name="Equation" r:id="rId7" imgW="25273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91088" y="1316039"/>
                        <a:ext cx="3944937" cy="87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891090" y="2445263"/>
          <a:ext cx="27940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4" name="Equation" r:id="rId9" imgW="1790700" imgH="571500" progId="Equation.DSMT4">
                  <p:embed/>
                </p:oleObj>
              </mc:Choice>
              <mc:Fallback>
                <p:oleObj name="Equation" r:id="rId9" imgW="17907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91090" y="2445263"/>
                        <a:ext cx="2794000" cy="890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98464" y="4079881"/>
          <a:ext cx="1901825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5" name="Equation" r:id="rId11" imgW="1219200" imgH="495300" progId="Equation.3">
                  <p:embed/>
                </p:oleObj>
              </mc:Choice>
              <mc:Fallback>
                <p:oleObj name="Equation" r:id="rId11" imgW="1219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8464" y="4079881"/>
                        <a:ext cx="1901825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43886" y="3479710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are given by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76249" y="5013331"/>
          <a:ext cx="1287462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6" name="Equation" r:id="rId13" imgW="825500" imgH="482600" progId="Equation.3">
                  <p:embed/>
                </p:oleObj>
              </mc:Choice>
              <mc:Fallback>
                <p:oleObj name="Equation" r:id="rId13" imgW="825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6249" y="5013331"/>
                        <a:ext cx="1287462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76252" y="5929724"/>
          <a:ext cx="176371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9207" name="Equation" r:id="rId15" imgW="1130300" imgH="292100" progId="Equation.DSMT4">
                  <p:embed/>
                </p:oleObj>
              </mc:Choice>
              <mc:Fallback>
                <p:oleObj name="Equation" r:id="rId15" imgW="11303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6252" y="5929724"/>
                        <a:ext cx="1763713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24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537" y="584118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controllability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811429" y="1415115"/>
          <a:ext cx="2431834" cy="572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5" name="Equation" r:id="rId3" imgW="1155700" imgH="304800" progId="Equation.DSMT4">
                  <p:embed/>
                </p:oleObj>
              </mc:Choice>
              <mc:Fallback>
                <p:oleObj name="Equation" r:id="rId3" imgW="1155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429" y="1415115"/>
                        <a:ext cx="2431834" cy="5722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11427" y="2070018"/>
          <a:ext cx="3008097" cy="102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6" name="Equation" r:id="rId5" imgW="1485900" imgH="508000" progId="Equation.3">
                  <p:embed/>
                </p:oleObj>
              </mc:Choice>
              <mc:Fallback>
                <p:oleObj name="Equation" r:id="rId5" imgW="14859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1427" y="2070018"/>
                        <a:ext cx="3008097" cy="102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3641728" y="1447335"/>
            <a:ext cx="35348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AB term gives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Electrical circuit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047499" y="2070024"/>
          <a:ext cx="1095816" cy="913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7" name="Equation" r:id="rId7" imgW="609600" imgH="508000" progId="Equation.DSMT4">
                  <p:embed/>
                </p:oleObj>
              </mc:Choice>
              <mc:Fallback>
                <p:oleObj name="Equation" r:id="rId7" imgW="6096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7499" y="2070024"/>
                        <a:ext cx="1095816" cy="913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57202" y="3423605"/>
          <a:ext cx="2986088" cy="614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8" name="Equation" r:id="rId9" imgW="1320800" imgH="304800" progId="Equation.3">
                  <p:embed/>
                </p:oleObj>
              </mc:Choice>
              <mc:Fallback>
                <p:oleObj name="Equation" r:id="rId9" imgW="1320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2" y="3423605"/>
                        <a:ext cx="2986088" cy="614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19524" y="3212830"/>
          <a:ext cx="1749426" cy="992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29" name="Equation" r:id="rId11" imgW="800100" imgH="508000" progId="Equation.DSMT4">
                  <p:embed/>
                </p:oleObj>
              </mc:Choice>
              <mc:Fallback>
                <p:oleObj name="Equation" r:id="rId11" imgW="8001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524" y="3212830"/>
                        <a:ext cx="1749426" cy="9928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25309" y="4618339"/>
          <a:ext cx="5129359" cy="111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30" name="Equation" r:id="rId13" imgW="2336800" imgH="508000" progId="Equation.3">
                  <p:embed/>
                </p:oleObj>
              </mc:Choice>
              <mc:Fallback>
                <p:oleObj name="Equation" r:id="rId13" imgW="23368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25309" y="4618339"/>
                        <a:ext cx="5129359" cy="111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" y="5954852"/>
            <a:ext cx="913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(also by inspection) that </a:t>
            </a:r>
            <a:r>
              <a:rPr lang="en-US" sz="2000" dirty="0">
                <a:latin typeface="Arial" charset="0"/>
              </a:rPr>
              <a:t>the reduced echelon form matrix </a:t>
            </a:r>
            <a:r>
              <a:rPr lang="en-US" sz="2000" dirty="0" smtClean="0">
                <a:latin typeface="Arial" charset="0"/>
              </a:rPr>
              <a:t>only 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1, </a:t>
            </a:r>
            <a:r>
              <a:rPr lang="en-US" sz="2000" dirty="0">
                <a:latin typeface="Arial" charset="0"/>
              </a:rPr>
              <a:t>t</a:t>
            </a:r>
            <a:r>
              <a:rPr lang="en-US" sz="2000" dirty="0" smtClean="0">
                <a:latin typeface="Arial" charset="0"/>
              </a:rPr>
              <a:t>herefore the system is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not controllable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537" y="4205704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6068070" y="4667369"/>
          <a:ext cx="1632522" cy="100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0231" name="Equation" r:id="rId15" imgW="825500" imgH="508000" progId="Equation.DSMT4">
                  <p:embed/>
                </p:oleObj>
              </mc:Choice>
              <mc:Fallback>
                <p:oleObj name="Equation" r:id="rId15" imgW="8255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68070" y="4667369"/>
                        <a:ext cx="1632522" cy="100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15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37" y="531195"/>
            <a:ext cx="88053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Since our system has a 2x2 system matrix, the system </a:t>
            </a:r>
            <a:r>
              <a:rPr lang="en-US" sz="2000" dirty="0" err="1" smtClean="0">
                <a:latin typeface="Arial" charset="0"/>
              </a:rPr>
              <a:t>observability</a:t>
            </a:r>
            <a:r>
              <a:rPr lang="en-US" sz="2000" dirty="0" smtClean="0">
                <a:latin typeface="Arial" charset="0"/>
              </a:rPr>
              <a:t> matrix is given by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Q2: Electrical circuit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60402" y="4835525"/>
          <a:ext cx="501332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1" name="Equation" r:id="rId3" imgW="2362200" imgH="508000" progId="Equation.DSMT4">
                  <p:embed/>
                </p:oleObj>
              </mc:Choice>
              <mc:Fallback>
                <p:oleObj name="Equation" r:id="rId3" imgW="23622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2" y="4835525"/>
                        <a:ext cx="5013325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" y="5975463"/>
            <a:ext cx="9139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It can be seen </a:t>
            </a:r>
            <a:r>
              <a:rPr lang="en-US" sz="2000" dirty="0" smtClean="0">
                <a:latin typeface="Arial" charset="0"/>
              </a:rPr>
              <a:t>(also by inspection) that </a:t>
            </a:r>
            <a:r>
              <a:rPr lang="en-US" sz="2000" dirty="0">
                <a:latin typeface="Arial" charset="0"/>
              </a:rPr>
              <a:t>the reduced echelon form matrix </a:t>
            </a:r>
            <a:r>
              <a:rPr lang="en-US" sz="2000" dirty="0" smtClean="0">
                <a:latin typeface="Arial" charset="0"/>
              </a:rPr>
              <a:t>only has rank </a:t>
            </a:r>
            <a:r>
              <a:rPr lang="en-US" sz="2000" dirty="0">
                <a:latin typeface="Arial" charset="0"/>
              </a:rPr>
              <a:t>of </a:t>
            </a:r>
            <a:r>
              <a:rPr lang="en-US" sz="2000" dirty="0" smtClean="0">
                <a:latin typeface="Arial" charset="0"/>
              </a:rPr>
              <a:t>1, so system is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not observable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8537" y="4373875"/>
            <a:ext cx="7058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Gaussian elimination to try to achieve echelon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6068070" y="4835540"/>
          <a:ext cx="1632522" cy="1005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2" name="Equation" r:id="rId5" imgW="825500" imgH="508000" progId="Equation.3">
                  <p:embed/>
                </p:oleObj>
              </mc:Choice>
              <mc:Fallback>
                <p:oleObj name="Equation" r:id="rId5" imgW="8255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8070" y="4835540"/>
                        <a:ext cx="1632522" cy="1005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289433" y="40045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42925" y="1417262"/>
          <a:ext cx="1839343" cy="940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3" name="Equation" r:id="rId7" imgW="889000" imgH="508000" progId="Equation.3">
                  <p:embed/>
                </p:oleObj>
              </mc:Choice>
              <mc:Fallback>
                <p:oleObj name="Equation" r:id="rId7" imgW="889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1417262"/>
                        <a:ext cx="1839343" cy="9401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542928" y="2369367"/>
          <a:ext cx="3818286" cy="1098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4" name="Equation" r:id="rId9" imgW="1765300" imgH="508000" progId="Equation.DSMT4">
                  <p:embed/>
                </p:oleObj>
              </mc:Choice>
              <mc:Fallback>
                <p:oleObj name="Equation" r:id="rId9" imgW="17653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2928" y="2369367"/>
                        <a:ext cx="3818286" cy="1098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572337" y="1500265"/>
            <a:ext cx="3548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Calculating the CA term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4452664" y="2457573"/>
          <a:ext cx="1708788" cy="65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5" name="Equation" r:id="rId11" imgW="800100" imgH="304800" progId="Equation.3">
                  <p:embed/>
                </p:oleObj>
              </mc:Choice>
              <mc:Fallback>
                <p:oleObj name="Equation" r:id="rId11" imgW="8001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52664" y="2457573"/>
                        <a:ext cx="1708788" cy="65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254003" y="3468232"/>
          <a:ext cx="303053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1166" name="Equation" r:id="rId13" imgW="1320800" imgH="508000" progId="Equation.DSMT4">
                  <p:embed/>
                </p:oleObj>
              </mc:Choice>
              <mc:Fallback>
                <p:oleObj name="Equation" r:id="rId13" imgW="1320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003" y="3468232"/>
                        <a:ext cx="303053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84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6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</a:t>
            </a:r>
            <a:r>
              <a:rPr lang="en-US" sz="3200" b="1" dirty="0"/>
              <a:t>State </a:t>
            </a:r>
            <a:r>
              <a:rPr lang="en-US" sz="3200" b="1" dirty="0" smtClean="0"/>
              <a:t>space control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1569452"/>
            <a:ext cx="9144000" cy="33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</a:t>
            </a:r>
            <a:r>
              <a:rPr lang="en-US" sz="3200" b="1" dirty="0"/>
              <a:t>State </a:t>
            </a:r>
            <a:r>
              <a:rPr lang="en-US" sz="3200" b="1" dirty="0" smtClean="0"/>
              <a:t>space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3277395" y="5487990"/>
          <a:ext cx="256698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1" name="Equation" r:id="rId3" imgW="1219200" imgH="266700" progId="Equation.DSMT4">
                  <p:embed/>
                </p:oleObj>
              </mc:Choice>
              <mc:Fallback>
                <p:oleObj name="Equation" r:id="rId3" imgW="1219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395" y="5487990"/>
                        <a:ext cx="256698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18755" y="5010228"/>
            <a:ext cx="872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L</a:t>
            </a:r>
            <a:r>
              <a:rPr lang="en-US" sz="2000" dirty="0" smtClean="0">
                <a:latin typeface="Arial" charset="0"/>
              </a:rPr>
              <a:t>eads to the the modified relationship</a:t>
            </a:r>
            <a:endParaRPr lang="en-US" sz="2000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373" y="5954852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Stability determined by location of </a:t>
            </a:r>
            <a:r>
              <a:rPr lang="en-US" sz="2000" dirty="0" smtClean="0">
                <a:latin typeface="Arial" charset="0"/>
              </a:rPr>
              <a:t>poles which are </a:t>
            </a:r>
            <a:r>
              <a:rPr lang="en-US" sz="2000" dirty="0">
                <a:latin typeface="Arial" charset="0"/>
              </a:rPr>
              <a:t>the eigenvalue of matrix (A-BK)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377039" y="1277587"/>
          <a:ext cx="3529013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2" name="Equation" r:id="rId5" imgW="1676400" imgH="508000" progId="Equation.DSMT4">
                  <p:embed/>
                </p:oleObj>
              </mc:Choice>
              <mc:Fallback>
                <p:oleObj name="Equation" r:id="rId5" imgW="16764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9" y="1277587"/>
                        <a:ext cx="3529013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3024" y="630378"/>
            <a:ext cx="3377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From state space system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301132" y="1277589"/>
          <a:ext cx="2192337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3" name="Equation" r:id="rId7" imgW="1041400" imgH="508000" progId="Equation.3">
                  <p:embed/>
                </p:oleObj>
              </mc:Choice>
              <mc:Fallback>
                <p:oleObj name="Equation" r:id="rId7" imgW="10414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1132" y="1277589"/>
                        <a:ext cx="2192337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6894513" y="1391126"/>
          <a:ext cx="17922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4" name="Equation" r:id="rId9" imgW="850900" imgH="508000" progId="Equation.3">
                  <p:embed/>
                </p:oleObj>
              </mc:Choice>
              <mc:Fallback>
                <p:oleObj name="Equation" r:id="rId9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4513" y="1391126"/>
                        <a:ext cx="1792287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18754" y="2522364"/>
            <a:ext cx="6277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Applying state feedback control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619126" y="3034681"/>
          <a:ext cx="13350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5" name="Equation" r:id="rId11" imgW="635000" imgH="152400" progId="Equation.DSMT4">
                  <p:embed/>
                </p:oleObj>
              </mc:Choice>
              <mc:Fallback>
                <p:oleObj name="Equation" r:id="rId11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6" y="3034681"/>
                        <a:ext cx="13350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3906052" y="2922474"/>
          <a:ext cx="21351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6" name="Equation" r:id="rId13" imgW="1016000" imgH="342900" progId="Equation.DSMT4">
                  <p:embed/>
                </p:oleObj>
              </mc:Choice>
              <mc:Fallback>
                <p:oleObj name="Equation" r:id="rId13" imgW="10160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052" y="2922474"/>
                        <a:ext cx="21351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330097" y="3034681"/>
            <a:ext cx="13516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619126" y="4387362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7" name="Equation" r:id="rId15" imgW="914400" imgH="190500" progId="Equation.DSMT4">
                  <p:embed/>
                </p:oleObj>
              </mc:Choice>
              <mc:Fallback>
                <p:oleObj name="Equation" r:id="rId15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6" y="4387362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234374" y="3824564"/>
            <a:ext cx="38036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To the state space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619126" y="5494267"/>
          <a:ext cx="2112962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2368" name="Equation" r:id="rId17" imgW="1003300" imgH="190500" progId="Equation.DSMT4">
                  <p:embed/>
                </p:oleObj>
              </mc:Choice>
              <mc:Fallback>
                <p:oleObj name="Equation" r:id="rId17" imgW="10033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6" y="5494267"/>
                        <a:ext cx="2112962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5094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6" grpId="0"/>
      <p:bldP spid="2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</a:t>
            </a:r>
            <a:r>
              <a:rPr lang="en-US" sz="3200" b="1" dirty="0"/>
              <a:t>State </a:t>
            </a:r>
            <a:r>
              <a:rPr lang="en-US" sz="3200" b="1" dirty="0" smtClean="0"/>
              <a:t>space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4374" y="853817"/>
            <a:ext cx="87266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require that </a:t>
            </a:r>
            <a:r>
              <a:rPr lang="en-US" sz="2000" dirty="0">
                <a:latin typeface="Arial" charset="0"/>
              </a:rPr>
              <a:t>the 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of the controller system are at -2,-1</a:t>
            </a:r>
            <a:endParaRPr lang="en-US" sz="2000" dirty="0"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4374" y="1837214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means we will want the following characteristic equation for the eigenvalues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2905131"/>
          <a:ext cx="2674938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21" name="Equation" r:id="rId3" imgW="1270000" imgH="266700" progId="Equation.DSMT4">
                  <p:embed/>
                </p:oleObj>
              </mc:Choice>
              <mc:Fallback>
                <p:oleObj name="Equation" r:id="rId3" imgW="12700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905131"/>
                        <a:ext cx="2674938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491949" y="2905125"/>
          <a:ext cx="23796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22" name="Equation" r:id="rId5" imgW="1130300" imgH="215900" progId="Equation.3">
                  <p:embed/>
                </p:oleObj>
              </mc:Choice>
              <mc:Fallback>
                <p:oleObj name="Equation" r:id="rId5" imgW="1130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949" y="2905125"/>
                        <a:ext cx="23796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457203" y="4224338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23" name="Equation" r:id="rId7" imgW="1346200" imgH="228600" progId="Equation.DSMT4">
                  <p:embed/>
                </p:oleObj>
              </mc:Choice>
              <mc:Fallback>
                <p:oleObj name="Equation" r:id="rId7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3" y="4224338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0" y="3531840"/>
            <a:ext cx="7045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are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689362" y="5751513"/>
          <a:ext cx="3127375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24" name="Equation" r:id="rId9" imgW="1485900" imgH="508000" progId="Equation.DSMT4">
                  <p:embed/>
                </p:oleObj>
              </mc:Choice>
              <mc:Fallback>
                <p:oleObj name="Equation" r:id="rId9" imgW="14859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362" y="5751513"/>
                        <a:ext cx="3127375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415928" y="5199063"/>
            <a:ext cx="4247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Substituting in values for B we have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4169520" y="5648332"/>
          <a:ext cx="1790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125" name="Equation" r:id="rId11" imgW="850900" imgH="558800" progId="Equation.3">
                  <p:embed/>
                </p:oleObj>
              </mc:Choice>
              <mc:Fallback>
                <p:oleObj name="Equation" r:id="rId11" imgW="8509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520" y="5648332"/>
                        <a:ext cx="17907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95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2" grpId="0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Q3: </a:t>
            </a:r>
            <a:r>
              <a:rPr lang="en-US" sz="3200" b="1" dirty="0"/>
              <a:t>State </a:t>
            </a:r>
            <a:r>
              <a:rPr lang="en-US" sz="3200" b="1" dirty="0" smtClean="0"/>
              <a:t>space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44476" y="1221754"/>
          <a:ext cx="5299075" cy="107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3" name="Equation" r:id="rId3" imgW="2717800" imgH="571500" progId="Equation.DSMT4">
                  <p:embed/>
                </p:oleObj>
              </mc:Choice>
              <mc:Fallback>
                <p:oleObj name="Equation" r:id="rId3" imgW="2717800" imgH="571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476" y="1221754"/>
                        <a:ext cx="5299075" cy="107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216083" y="650230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4" name="Equation" r:id="rId5" imgW="1346200" imgH="228600" progId="Equation.DSMT4">
                  <p:embed/>
                </p:oleObj>
              </mc:Choice>
              <mc:Fallback>
                <p:oleObj name="Equation" r:id="rId5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16083" y="650230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5651486" y="1221753"/>
          <a:ext cx="3309504" cy="1124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5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486" y="1221753"/>
                        <a:ext cx="3309504" cy="1124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322265" y="2568398"/>
          <a:ext cx="41719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6" name="Equation" r:id="rId9" imgW="1981200" imgH="279400" progId="Equation.3">
                  <p:embed/>
                </p:oleObj>
              </mc:Choice>
              <mc:Fallback>
                <p:oleObj name="Equation" r:id="rId9" imgW="19812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5" y="2568398"/>
                        <a:ext cx="41719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426246" y="3254381"/>
          <a:ext cx="3906837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7" name="Equation" r:id="rId11" imgW="1854200" imgH="279400" progId="Equation.3">
                  <p:embed/>
                </p:oleObj>
              </mc:Choice>
              <mc:Fallback>
                <p:oleObj name="Equation" r:id="rId11" imgW="18542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46" y="3254381"/>
                        <a:ext cx="3906837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53991" y="650230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Expanding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763588" y="5084403"/>
          <a:ext cx="1978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8" name="Equation" r:id="rId13" imgW="939800" imgH="215900" progId="Equation.DSMT4">
                  <p:embed/>
                </p:oleObj>
              </mc:Choice>
              <mc:Fallback>
                <p:oleObj name="Equation" r:id="rId13" imgW="9398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5084403"/>
                        <a:ext cx="1978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00028" y="4149463"/>
            <a:ext cx="8760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need to match the coefficients in the desired eigenvalues characteristic equation using the appropriate gain vector K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776289" y="5667375"/>
          <a:ext cx="16033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79" name="Equation" r:id="rId15" imgW="762000" imgH="241300" progId="Equation.3">
                  <p:embed/>
                </p:oleObj>
              </mc:Choice>
              <mc:Fallback>
                <p:oleObj name="Equation" r:id="rId15" imgW="762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6289" y="5667375"/>
                        <a:ext cx="16033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>
            <p:extLst/>
          </p:nvPr>
        </p:nvGraphicFramePr>
        <p:xfrm>
          <a:off x="2728913" y="5667375"/>
          <a:ext cx="12303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0" name="Equation" r:id="rId17" imgW="584200" imgH="241300" progId="Equation.DSMT4">
                  <p:embed/>
                </p:oleObj>
              </mc:Choice>
              <mc:Fallback>
                <p:oleObj name="Equation" r:id="rId17" imgW="584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3" y="5667375"/>
                        <a:ext cx="1230312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750891" y="6308725"/>
          <a:ext cx="16573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1" name="Equation" r:id="rId19" imgW="787400" imgH="241300" progId="Equation.DSMT4">
                  <p:embed/>
                </p:oleObj>
              </mc:Choice>
              <mc:Fallback>
                <p:oleObj name="Equation" r:id="rId19" imgW="787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91" y="6308725"/>
                        <a:ext cx="16573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/>
          </p:nvPr>
        </p:nvGraphicFramePr>
        <p:xfrm>
          <a:off x="2894013" y="6308725"/>
          <a:ext cx="12033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2" name="Equation" r:id="rId21" imgW="571500" imgH="241300" progId="Equation.3">
                  <p:embed/>
                </p:oleObj>
              </mc:Choice>
              <mc:Fallback>
                <p:oleObj name="Equation" r:id="rId21" imgW="571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6308725"/>
                        <a:ext cx="12033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059116" y="5097469"/>
          <a:ext cx="3932237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683" name="Equation" r:id="rId23" imgW="1866900" imgH="266700" progId="Equation.DSMT4">
                  <p:embed/>
                </p:oleObj>
              </mc:Choice>
              <mc:Fallback>
                <p:oleObj name="Equation" r:id="rId23" imgW="18669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6" y="5097469"/>
                        <a:ext cx="3932237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1383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controlled inverted pendulum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24283" y="2509678"/>
            <a:ext cx="8677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To control the pendulum by setting cart velocity we can write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4290" y="609600"/>
            <a:ext cx="7894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Re-writing the differential equation describing the inverted pendulum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20298" y="1252538"/>
          <a:ext cx="6710248" cy="103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59" name="Equation" r:id="rId3" imgW="3213100" imgH="495300" progId="Equation.3">
                  <p:embed/>
                </p:oleObj>
              </mc:Choice>
              <mc:Fallback>
                <p:oleObj name="Equation" r:id="rId3" imgW="32131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298" y="1252538"/>
                        <a:ext cx="6710248" cy="1032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969963" y="3201988"/>
          <a:ext cx="159067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60" name="Equation" r:id="rId5" imgW="736600" imgH="431800" progId="Equation.3">
                  <p:embed/>
                </p:oleObj>
              </mc:Choice>
              <mc:Fallback>
                <p:oleObj name="Equation" r:id="rId5" imgW="736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69963" y="3201988"/>
                        <a:ext cx="1590675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52425" y="5095889"/>
          <a:ext cx="66579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561" name="Equation" r:id="rId7" imgW="3124200" imgH="482600" progId="Equation.3">
                  <p:embed/>
                </p:oleObj>
              </mc:Choice>
              <mc:Fallback>
                <p:oleObj name="Equation" r:id="rId7" imgW="31242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2425" y="5095889"/>
                        <a:ext cx="6657975" cy="102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24288" y="4525797"/>
            <a:ext cx="432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This leads to the equation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9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</a:t>
            </a:r>
            <a:r>
              <a:rPr lang="en-US" sz="3200" b="1" dirty="0" smtClean="0">
                <a:solidFill>
                  <a:prstClr val="black"/>
                </a:solidFill>
                <a:latin typeface="Arial" charset="0"/>
              </a:rPr>
              <a:t>controlled inverted </a:t>
            </a:r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pendulum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2888" y="512838"/>
            <a:ext cx="432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Given the equation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800" y="1838513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Let the constant terms be represented by the coefficients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2044" y="5587206"/>
          <a:ext cx="7413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39" name="Equation" r:id="rId3" imgW="406400" imgH="203200" progId="Equation.DSMT4">
                  <p:embed/>
                </p:oleObj>
              </mc:Choice>
              <mc:Fallback>
                <p:oleObj name="Equation" r:id="rId3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044" y="5587206"/>
                        <a:ext cx="741362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52413" y="912813"/>
          <a:ext cx="56816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0" name="Equation" r:id="rId5" imgW="2959100" imgH="482600" progId="Equation.DSMT4">
                  <p:embed/>
                </p:oleObj>
              </mc:Choice>
              <mc:Fallback>
                <p:oleObj name="Equation" r:id="rId5" imgW="29591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" y="912813"/>
                        <a:ext cx="5681662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42888" y="5957888"/>
          <a:ext cx="16192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1" name="Equation" r:id="rId7" imgW="889000" imgH="393700" progId="Equation.DSMT4">
                  <p:embed/>
                </p:oleObj>
              </mc:Choice>
              <mc:Fallback>
                <p:oleObj name="Equation" r:id="rId7" imgW="889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888" y="5957888"/>
                        <a:ext cx="161925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212725" y="2238375"/>
          <a:ext cx="16827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2" name="Equation" r:id="rId9" imgW="876300" imgH="457200" progId="Equation.3">
                  <p:embed/>
                </p:oleObj>
              </mc:Choice>
              <mc:Fallback>
                <p:oleObj name="Equation" r:id="rId9" imgW="876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725" y="2238375"/>
                        <a:ext cx="1682750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66702" y="3162300"/>
          <a:ext cx="1731963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3" name="Equation" r:id="rId11" imgW="901700" imgH="457200" progId="Equation.3">
                  <p:embed/>
                </p:oleObj>
              </mc:Choice>
              <mc:Fallback>
                <p:oleObj name="Equation" r:id="rId11" imgW="901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702" y="3162300"/>
                        <a:ext cx="1731963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978922" y="2285563"/>
          <a:ext cx="17081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4" name="Equation" r:id="rId13" imgW="889000" imgH="457200" progId="Equation.DSMT4">
                  <p:embed/>
                </p:oleObj>
              </mc:Choice>
              <mc:Fallback>
                <p:oleObj name="Equation" r:id="rId13" imgW="889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8922" y="2285563"/>
                        <a:ext cx="17081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65088" y="4248150"/>
          <a:ext cx="36591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45" name="Equation" r:id="rId15" imgW="1905000" imgH="419100" progId="Equation.3">
                  <p:embed/>
                </p:oleObj>
              </mc:Choice>
              <mc:Fallback>
                <p:oleObj name="Equation" r:id="rId15" imgW="1905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088" y="4248150"/>
                        <a:ext cx="36591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12031" y="5171985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Choosing state space representations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93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controlled inverted pendulum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2588" y="1246187"/>
          <a:ext cx="7413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19" name="Equation" r:id="rId3" imgW="406400" imgH="203200" progId="Equation.DSMT4">
                  <p:embed/>
                </p:oleObj>
              </mc:Choice>
              <mc:Fallback>
                <p:oleObj name="Equation" r:id="rId3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246187"/>
                        <a:ext cx="741362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58775" y="1731963"/>
          <a:ext cx="1620838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0" name="Equation" r:id="rId5" imgW="889000" imgH="393700" progId="Equation.DSMT4">
                  <p:embed/>
                </p:oleObj>
              </mc:Choice>
              <mc:Fallback>
                <p:oleObj name="Equation" r:id="rId5" imgW="889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1731963"/>
                        <a:ext cx="1620838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15677" y="59604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From the state space representations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5392738" y="1025525"/>
          <a:ext cx="12763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1" name="Equation" r:id="rId7" imgW="698500" imgH="393700" progId="Equation.3">
                  <p:embed/>
                </p:oleObj>
              </mc:Choice>
              <mc:Fallback>
                <p:oleObj name="Equation" r:id="rId7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92738" y="1025525"/>
                        <a:ext cx="1276350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986088" y="1771650"/>
          <a:ext cx="196691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2" name="Equation" r:id="rId9" imgW="1079500" imgH="393700" progId="Equation.3">
                  <p:embed/>
                </p:oleObj>
              </mc:Choice>
              <mc:Fallback>
                <p:oleObj name="Equation" r:id="rId9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86088" y="1771650"/>
                        <a:ext cx="1966912" cy="715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183188" y="1958975"/>
          <a:ext cx="1828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3" name="Equation" r:id="rId11" imgW="1003300" imgH="203200" progId="Equation.DSMT4">
                  <p:embed/>
                </p:oleObj>
              </mc:Choice>
              <mc:Fallback>
                <p:oleObj name="Equation" r:id="rId11" imgW="1003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83188" y="1958975"/>
                        <a:ext cx="1828800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5308600" y="2370138"/>
          <a:ext cx="23098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4" name="Equation" r:id="rId13" imgW="1270000" imgH="419100" progId="Equation.3">
                  <p:embed/>
                </p:oleObj>
              </mc:Choice>
              <mc:Fallback>
                <p:oleObj name="Equation" r:id="rId13" imgW="1270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08600" y="2370138"/>
                        <a:ext cx="2309813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55600" y="3609975"/>
          <a:ext cx="321786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5" name="Equation" r:id="rId15" imgW="1727200" imgH="419100" progId="Equation.3">
                  <p:embed/>
                </p:oleObj>
              </mc:Choice>
              <mc:Fallback>
                <p:oleObj name="Equation" r:id="rId15" imgW="1727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55600" y="3609975"/>
                        <a:ext cx="321786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82588" y="3210303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From before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06388" y="4808538"/>
          <a:ext cx="23114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6" name="Equation" r:id="rId17" imgW="1270000" imgH="419100" progId="Equation.3">
                  <p:embed/>
                </p:oleObj>
              </mc:Choice>
              <mc:Fallback>
                <p:oleObj name="Equation" r:id="rId17" imgW="1270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6388" y="4808538"/>
                        <a:ext cx="23114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844925" y="3609975"/>
          <a:ext cx="446246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7" name="Equation" r:id="rId19" imgW="2374900" imgH="419100" progId="Equation.3">
                  <p:embed/>
                </p:oleObj>
              </mc:Choice>
              <mc:Fallback>
                <p:oleObj name="Equation" r:id="rId19" imgW="2374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3844925" y="3609975"/>
                        <a:ext cx="4462463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52878" y="4415275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Substituting into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536825" y="4808538"/>
          <a:ext cx="49911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8" name="Equation" r:id="rId21" imgW="2743200" imgH="393700" progId="Equation.DSMT4">
                  <p:embed/>
                </p:oleObj>
              </mc:Choice>
              <mc:Fallback>
                <p:oleObj name="Equation" r:id="rId21" imgW="2743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36825" y="4808538"/>
                        <a:ext cx="499110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12738" y="5848350"/>
          <a:ext cx="311626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29" name="Equation" r:id="rId23" imgW="1714500" imgH="203200" progId="Equation.DSMT4">
                  <p:embed/>
                </p:oleObj>
              </mc:Choice>
              <mc:Fallback>
                <p:oleObj name="Equation" r:id="rId23" imgW="1714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12738" y="5848350"/>
                        <a:ext cx="3116262" cy="366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370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latin typeface="Arial" charset="0"/>
              </a:rPr>
              <a:t>Velocity controlled inverted pendulum</a:t>
            </a: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498475" y="5132388"/>
          <a:ext cx="5357813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59" name="Equation" r:id="rId3" imgW="3009900" imgH="596900" progId="Equation.DSMT4">
                  <p:embed/>
                </p:oleObj>
              </mc:Choice>
              <mc:Fallback>
                <p:oleObj name="Equation" r:id="rId3" imgW="30099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475" y="5132388"/>
                        <a:ext cx="5357813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60364" y="4464437"/>
            <a:ext cx="6032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Writing in matrix format we therefore have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509588" y="2740025"/>
          <a:ext cx="1724025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60" name="Equation" r:id="rId5" imgW="927100" imgH="203200" progId="Equation.3">
                  <p:embed/>
                </p:oleObj>
              </mc:Choice>
              <mc:Fallback>
                <p:oleObj name="Equation" r:id="rId5" imgW="92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2740025"/>
                        <a:ext cx="1724025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337645" y="2163372"/>
            <a:ext cx="6032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State space notation takes the form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533400" y="3937000"/>
          <a:ext cx="1778000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61" name="Equation" r:id="rId7" imgW="889000" imgH="165100" progId="Equation.DSMT4">
                  <p:embed/>
                </p:oleObj>
              </mc:Choice>
              <mc:Fallback>
                <p:oleObj name="Equation" r:id="rId7" imgW="8890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937000"/>
                        <a:ext cx="1778000" cy="320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37645" y="3229593"/>
            <a:ext cx="894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and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7645" y="59072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From the state space representations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60363" y="985838"/>
          <a:ext cx="15065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62" name="Equation" r:id="rId9" imgW="825500" imgH="215900" progId="Equation.3">
                  <p:embed/>
                </p:oleObj>
              </mc:Choice>
              <mc:Fallback>
                <p:oleObj name="Equation" r:id="rId9" imgW="825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0363" y="985838"/>
                        <a:ext cx="1506537" cy="395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71475" y="1471613"/>
          <a:ext cx="2794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5663" name="Equation" r:id="rId11" imgW="1536700" imgH="203200" progId="Equation.DSMT4">
                  <p:embed/>
                </p:oleObj>
              </mc:Choice>
              <mc:Fallback>
                <p:oleObj name="Equation" r:id="rId11" imgW="1536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1475" y="1471613"/>
                        <a:ext cx="27940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665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9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2360</Words>
  <Application>Microsoft Macintosh PowerPoint</Application>
  <PresentationFormat>On-screen Show (4:3)</PresentationFormat>
  <Paragraphs>302</Paragraphs>
  <Slides>59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Office Theme</vt:lpstr>
      <vt:lpstr>Equation</vt:lpstr>
      <vt:lpstr>Microsoft Equation</vt:lpstr>
      <vt:lpstr>MathType 6.0 Equation</vt:lpstr>
      <vt:lpstr>4 tutorials uploaded to DLE</vt:lpstr>
      <vt:lpstr>Tutorials show working through typical exam questions  I will go through tutorials in extra sessions  Session tomorrow Room: BGB 005 Date: Tuesday, 20/03/2018 Time: 12:00-14:00  Today I will also go through tips and hints to help you do the coursework </vt:lpstr>
      <vt:lpstr>Write down 3 things you like about the module   Write down 3 things you think could be improved</vt:lpstr>
      <vt:lpstr>ROCO218: Control Engineering Dr Ian Howard  Lecture 7  Inverted pendulum velocity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7   Luenberger observer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7  Gaussian elimination to achieve echelon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7  Controllability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7  Observability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Lecture 7  2015 exam for ROCO316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542</cp:revision>
  <cp:lastPrinted>2018-03-19T11:40:13Z</cp:lastPrinted>
  <dcterms:created xsi:type="dcterms:W3CDTF">2017-02-03T03:59:45Z</dcterms:created>
  <dcterms:modified xsi:type="dcterms:W3CDTF">2018-03-19T12:11:56Z</dcterms:modified>
</cp:coreProperties>
</file>